
<file path=[Content_Types].xml><?xml version="1.0" encoding="utf-8"?>
<Types xmlns="http://schemas.openxmlformats.org/package/2006/content-types">
  <Default Extension="3"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60" r:id="rId6"/>
  </p:sldMasterIdLst>
  <p:notesMasterIdLst>
    <p:notesMasterId r:id="rId29"/>
  </p:notesMasterIdLst>
  <p:sldIdLst>
    <p:sldId id="2147471058" r:id="rId7"/>
    <p:sldId id="2147471093" r:id="rId8"/>
    <p:sldId id="259" r:id="rId9"/>
    <p:sldId id="2147471052" r:id="rId10"/>
    <p:sldId id="2147471056" r:id="rId11"/>
    <p:sldId id="2147471061" r:id="rId12"/>
    <p:sldId id="2147471081" r:id="rId13"/>
    <p:sldId id="2147471062" r:id="rId14"/>
    <p:sldId id="2147471084" r:id="rId15"/>
    <p:sldId id="2147471066" r:id="rId16"/>
    <p:sldId id="2147471068" r:id="rId17"/>
    <p:sldId id="2147471069" r:id="rId18"/>
    <p:sldId id="2147471070" r:id="rId19"/>
    <p:sldId id="2147471094" r:id="rId20"/>
    <p:sldId id="2147471087" r:id="rId21"/>
    <p:sldId id="2147471096" r:id="rId22"/>
    <p:sldId id="2147471071" r:id="rId23"/>
    <p:sldId id="2147471092" r:id="rId24"/>
    <p:sldId id="2147471073" r:id="rId25"/>
    <p:sldId id="2147471095" r:id="rId26"/>
    <p:sldId id="2147471091" r:id="rId27"/>
    <p:sldId id="2147471097" r:id="rId28"/>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ver slide" id="{59757A82-762B-4AF3-8A4B-DEE8FAF1FE46}">
          <p14:sldIdLst>
            <p14:sldId id="2147471058"/>
            <p14:sldId id="2147471093"/>
            <p14:sldId id="259"/>
            <p14:sldId id="2147471052"/>
            <p14:sldId id="2147471056"/>
            <p14:sldId id="2147471061"/>
            <p14:sldId id="2147471081"/>
            <p14:sldId id="2147471062"/>
            <p14:sldId id="2147471084"/>
            <p14:sldId id="2147471066"/>
            <p14:sldId id="2147471068"/>
            <p14:sldId id="2147471069"/>
            <p14:sldId id="2147471070"/>
            <p14:sldId id="2147471094"/>
            <p14:sldId id="2147471087"/>
            <p14:sldId id="2147471096"/>
            <p14:sldId id="2147471071"/>
            <p14:sldId id="2147471092"/>
            <p14:sldId id="2147471073"/>
            <p14:sldId id="2147471095"/>
            <p14:sldId id="2147471091"/>
            <p14:sldId id="214747109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EBEC1"/>
    <a:srgbClr val="FFE600"/>
    <a:srgbClr val="B2B2B2"/>
    <a:srgbClr val="2C2C37"/>
    <a:srgbClr val="FFFFFF"/>
    <a:srgbClr val="2E2E38"/>
    <a:srgbClr val="282830"/>
    <a:srgbClr val="EEEEEE"/>
    <a:srgbClr val="C4C4C4"/>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88568" autoAdjust="0"/>
  </p:normalViewPr>
  <p:slideViewPr>
    <p:cSldViewPr snapToGrid="0">
      <p:cViewPr varScale="1">
        <p:scale>
          <a:sx n="76" d="100"/>
          <a:sy n="76" d="100"/>
        </p:scale>
        <p:origin x="92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customXml" Target="../customXml/item3.xml"/><Relationship Id="rId21" Type="http://schemas.openxmlformats.org/officeDocument/2006/relationships/slide" Target="slides/slide15.xml"/><Relationship Id="rId34" Type="http://schemas.microsoft.com/office/2018/10/relationships/authors" Target="author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AB1118-C49E-FE42-8FC8-0834439053E9}" type="datetimeFigureOut">
              <a:rPr lang="en-GB" smtClean="0"/>
              <a:t>24/02/2024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3516BF-09AE-924C-B741-112F87B82DA2}" type="slidenum">
              <a:rPr lang="en-GB" smtClean="0"/>
              <a:t>‹#›</a:t>
            </a:fld>
            <a:endParaRPr lang="en-GB"/>
          </a:p>
        </p:txBody>
      </p:sp>
    </p:spTree>
    <p:extLst>
      <p:ext uri="{BB962C8B-B14F-4D97-AF65-F5344CB8AC3E}">
        <p14:creationId xmlns:p14="http://schemas.microsoft.com/office/powerpoint/2010/main" val="2918614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Explaining</a:t>
            </a:r>
            <a:r>
              <a:rPr lang="fr-FR" dirty="0"/>
              <a:t> </a:t>
            </a:r>
            <a:r>
              <a:rPr lang="fr-FR" dirty="0" err="1"/>
              <a:t>here</a:t>
            </a:r>
            <a:r>
              <a:rPr lang="fr-FR" dirty="0"/>
              <a:t> </a:t>
            </a:r>
            <a:r>
              <a:rPr lang="fr-FR" dirty="0" err="1"/>
              <a:t>that</a:t>
            </a:r>
            <a:r>
              <a:rPr lang="fr-FR" dirty="0"/>
              <a:t> </a:t>
            </a:r>
            <a:r>
              <a:rPr lang="fr-FR" dirty="0" err="1"/>
              <a:t>Generative</a:t>
            </a:r>
            <a:r>
              <a:rPr lang="fr-FR" dirty="0"/>
              <a:t> AI </a:t>
            </a:r>
            <a:r>
              <a:rPr lang="fr-FR" dirty="0" err="1"/>
              <a:t>is</a:t>
            </a:r>
            <a:r>
              <a:rPr lang="fr-FR" dirty="0"/>
              <a:t> a </a:t>
            </a:r>
            <a:r>
              <a:rPr lang="fr-FR" dirty="0" err="1"/>
              <a:t>Subset</a:t>
            </a:r>
            <a:r>
              <a:rPr lang="fr-FR" dirty="0"/>
              <a:t> of </a:t>
            </a:r>
            <a:r>
              <a:rPr lang="fr-FR" dirty="0" err="1"/>
              <a:t>Deep</a:t>
            </a:r>
            <a:r>
              <a:rPr lang="fr-FR" dirty="0"/>
              <a:t> Learning </a:t>
            </a:r>
            <a:r>
              <a:rPr lang="fr-FR" dirty="0" err="1"/>
              <a:t>which</a:t>
            </a:r>
            <a:r>
              <a:rPr lang="fr-FR" dirty="0"/>
              <a:t> </a:t>
            </a:r>
            <a:r>
              <a:rPr lang="fr-FR" dirty="0" err="1"/>
              <a:t>means</a:t>
            </a:r>
            <a:r>
              <a:rPr lang="fr-FR" dirty="0"/>
              <a:t> </a:t>
            </a:r>
            <a:r>
              <a:rPr lang="fr-FR" dirty="0" err="1"/>
              <a:t>it’s</a:t>
            </a:r>
            <a:r>
              <a:rPr lang="fr-FR" dirty="0"/>
              <a:t> </a:t>
            </a:r>
            <a:r>
              <a:rPr lang="fr-FR" dirty="0" err="1"/>
              <a:t>based</a:t>
            </a:r>
            <a:r>
              <a:rPr lang="fr-FR" dirty="0"/>
              <a:t> on Neural Networks Architectures</a:t>
            </a:r>
          </a:p>
        </p:txBody>
      </p:sp>
      <p:sp>
        <p:nvSpPr>
          <p:cNvPr id="4" name="Slide Number Placeholder 3"/>
          <p:cNvSpPr>
            <a:spLocks noGrp="1"/>
          </p:cNvSpPr>
          <p:nvPr>
            <p:ph type="sldNum" sz="quarter" idx="5"/>
          </p:nvPr>
        </p:nvSpPr>
        <p:spPr/>
        <p:txBody>
          <a:bodyPr/>
          <a:lstStyle/>
          <a:p>
            <a:fld id="{E53516BF-09AE-924C-B741-112F87B82DA2}" type="slidenum">
              <a:rPr lang="en-GB" smtClean="0"/>
              <a:t>8</a:t>
            </a:fld>
            <a:endParaRPr lang="en-GB"/>
          </a:p>
        </p:txBody>
      </p:sp>
    </p:spTree>
    <p:extLst>
      <p:ext uri="{BB962C8B-B14F-4D97-AF65-F5344CB8AC3E}">
        <p14:creationId xmlns:p14="http://schemas.microsoft.com/office/powerpoint/2010/main" val="805013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D1D5DB"/>
              </a:solidFill>
              <a:latin typeface="Söhne"/>
            </a:endParaRPr>
          </a:p>
        </p:txBody>
      </p:sp>
      <p:sp>
        <p:nvSpPr>
          <p:cNvPr id="4" name="Slide Number Placeholder 3"/>
          <p:cNvSpPr>
            <a:spLocks noGrp="1"/>
          </p:cNvSpPr>
          <p:nvPr>
            <p:ph type="sldNum" sz="quarter" idx="5"/>
          </p:nvPr>
        </p:nvSpPr>
        <p:spPr/>
        <p:txBody>
          <a:bodyPr/>
          <a:lstStyle/>
          <a:p>
            <a:fld id="{E53516BF-09AE-924C-B741-112F87B82DA2}" type="slidenum">
              <a:rPr lang="en-GB" smtClean="0"/>
              <a:t>21</a:t>
            </a:fld>
            <a:endParaRPr lang="en-GB"/>
          </a:p>
        </p:txBody>
      </p:sp>
    </p:spTree>
    <p:extLst>
      <p:ext uri="{BB962C8B-B14F-4D97-AF65-F5344CB8AC3E}">
        <p14:creationId xmlns:p14="http://schemas.microsoft.com/office/powerpoint/2010/main" val="4100311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solidFill>
                <a:srgbClr val="D1D5DB"/>
              </a:solidFill>
              <a:latin typeface="Söhne"/>
            </a:endParaRPr>
          </a:p>
        </p:txBody>
      </p:sp>
      <p:sp>
        <p:nvSpPr>
          <p:cNvPr id="4" name="Slide Number Placeholder 3"/>
          <p:cNvSpPr>
            <a:spLocks noGrp="1"/>
          </p:cNvSpPr>
          <p:nvPr>
            <p:ph type="sldNum" sz="quarter" idx="5"/>
          </p:nvPr>
        </p:nvSpPr>
        <p:spPr/>
        <p:txBody>
          <a:bodyPr/>
          <a:lstStyle/>
          <a:p>
            <a:fld id="{E53516BF-09AE-924C-B741-112F87B82DA2}" type="slidenum">
              <a:rPr lang="en-GB" smtClean="0"/>
              <a:t>22</a:t>
            </a:fld>
            <a:endParaRPr lang="en-GB"/>
          </a:p>
        </p:txBody>
      </p:sp>
    </p:spTree>
    <p:extLst>
      <p:ext uri="{BB962C8B-B14F-4D97-AF65-F5344CB8AC3E}">
        <p14:creationId xmlns:p14="http://schemas.microsoft.com/office/powerpoint/2010/main" val="1612935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E53516BF-09AE-924C-B741-112F87B82DA2}" type="slidenum">
              <a:rPr lang="en-GB" smtClean="0"/>
              <a:t>9</a:t>
            </a:fld>
            <a:endParaRPr lang="en-GB"/>
          </a:p>
        </p:txBody>
      </p:sp>
    </p:spTree>
    <p:extLst>
      <p:ext uri="{BB962C8B-B14F-4D97-AF65-F5344CB8AC3E}">
        <p14:creationId xmlns:p14="http://schemas.microsoft.com/office/powerpoint/2010/main" val="40553838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E53516BF-09AE-924C-B741-112F87B82DA2}" type="slidenum">
              <a:rPr lang="en-GB" smtClean="0"/>
              <a:t>12</a:t>
            </a:fld>
            <a:endParaRPr lang="en-GB"/>
          </a:p>
        </p:txBody>
      </p:sp>
    </p:spTree>
    <p:extLst>
      <p:ext uri="{BB962C8B-B14F-4D97-AF65-F5344CB8AC3E}">
        <p14:creationId xmlns:p14="http://schemas.microsoft.com/office/powerpoint/2010/main" val="990999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solidFill>
                  <a:srgbClr val="D1D5DB"/>
                </a:solidFill>
                <a:latin typeface="Söhne"/>
              </a:rPr>
              <a:t>Add examples for each architecture.</a:t>
            </a: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E53516BF-09AE-924C-B741-112F87B82DA2}" type="slidenum">
              <a:rPr lang="en-GB" smtClean="0"/>
              <a:t>13</a:t>
            </a:fld>
            <a:endParaRPr lang="en-GB"/>
          </a:p>
        </p:txBody>
      </p:sp>
    </p:spTree>
    <p:extLst>
      <p:ext uri="{BB962C8B-B14F-4D97-AF65-F5344CB8AC3E}">
        <p14:creationId xmlns:p14="http://schemas.microsoft.com/office/powerpoint/2010/main" val="454067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E53516BF-09AE-924C-B741-112F87B82DA2}" type="slidenum">
              <a:rPr lang="en-GB" smtClean="0"/>
              <a:t>14</a:t>
            </a:fld>
            <a:endParaRPr lang="en-GB"/>
          </a:p>
        </p:txBody>
      </p:sp>
    </p:spTree>
    <p:extLst>
      <p:ext uri="{BB962C8B-B14F-4D97-AF65-F5344CB8AC3E}">
        <p14:creationId xmlns:p14="http://schemas.microsoft.com/office/powerpoint/2010/main" val="4039227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LLMs provide a layer of abstraction</a:t>
            </a:r>
            <a:br>
              <a:rPr lang="en-US" b="0" i="0" dirty="0">
                <a:solidFill>
                  <a:srgbClr val="D1D5DB"/>
                </a:solidFill>
                <a:effectLst/>
                <a:latin typeface="Söhne"/>
              </a:rPr>
            </a:b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E53516BF-09AE-924C-B741-112F87B82DA2}" type="slidenum">
              <a:rPr lang="en-GB" smtClean="0"/>
              <a:t>15</a:t>
            </a:fld>
            <a:endParaRPr lang="en-GB"/>
          </a:p>
        </p:txBody>
      </p:sp>
    </p:spTree>
    <p:extLst>
      <p:ext uri="{BB962C8B-B14F-4D97-AF65-F5344CB8AC3E}">
        <p14:creationId xmlns:p14="http://schemas.microsoft.com/office/powerpoint/2010/main" val="3817330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Add params</a:t>
            </a:r>
          </a:p>
        </p:txBody>
      </p:sp>
      <p:sp>
        <p:nvSpPr>
          <p:cNvPr id="4" name="Slide Number Placeholder 3"/>
          <p:cNvSpPr>
            <a:spLocks noGrp="1"/>
          </p:cNvSpPr>
          <p:nvPr>
            <p:ph type="sldNum" sz="quarter" idx="5"/>
          </p:nvPr>
        </p:nvSpPr>
        <p:spPr/>
        <p:txBody>
          <a:bodyPr/>
          <a:lstStyle/>
          <a:p>
            <a:fld id="{E53516BF-09AE-924C-B741-112F87B82DA2}" type="slidenum">
              <a:rPr lang="en-GB" smtClean="0"/>
              <a:t>16</a:t>
            </a:fld>
            <a:endParaRPr lang="en-GB"/>
          </a:p>
        </p:txBody>
      </p:sp>
    </p:spTree>
    <p:extLst>
      <p:ext uri="{BB962C8B-B14F-4D97-AF65-F5344CB8AC3E}">
        <p14:creationId xmlns:p14="http://schemas.microsoft.com/office/powerpoint/2010/main" val="2733066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Add :</a:t>
            </a:r>
          </a:p>
          <a:p>
            <a:pPr marL="171450" indent="-171450" algn="l">
              <a:buFontTx/>
              <a:buChar char="-"/>
            </a:pPr>
            <a:r>
              <a:rPr lang="en-US" b="0" i="0" dirty="0">
                <a:solidFill>
                  <a:srgbClr val="D1D5DB"/>
                </a:solidFill>
                <a:effectLst/>
                <a:latin typeface="Söhne"/>
              </a:rPr>
              <a:t>Nb parameters (internal)</a:t>
            </a:r>
          </a:p>
          <a:p>
            <a:pPr marL="171450" indent="-171450" algn="l">
              <a:buFontTx/>
              <a:buChar char="-"/>
            </a:pPr>
            <a:r>
              <a:rPr lang="en-US" b="0" i="0" dirty="0">
                <a:solidFill>
                  <a:srgbClr val="D1D5DB"/>
                </a:solidFill>
                <a:effectLst/>
                <a:latin typeface="Söhne"/>
              </a:rPr>
              <a:t>Size</a:t>
            </a:r>
          </a:p>
          <a:p>
            <a:pPr marL="171450" indent="-171450" algn="l">
              <a:buFontTx/>
              <a:buChar char="-"/>
            </a:pPr>
            <a:r>
              <a:rPr lang="en-US" b="0" i="0" dirty="0">
                <a:solidFill>
                  <a:srgbClr val="D1D5DB"/>
                </a:solidFill>
                <a:effectLst/>
                <a:latin typeface="Söhne"/>
              </a:rPr>
              <a:t>Pricing (Open Source or not)</a:t>
            </a:r>
          </a:p>
          <a:p>
            <a:pPr marL="171450" indent="-171450" algn="l">
              <a:buFontTx/>
              <a:buChar char="-"/>
            </a:pPr>
            <a:r>
              <a:rPr lang="en-US" b="0" i="0" dirty="0">
                <a:solidFill>
                  <a:srgbClr val="D1D5DB"/>
                </a:solidFill>
                <a:effectLst/>
                <a:latin typeface="Söhne"/>
              </a:rPr>
              <a:t>Layer of abstraction (params)</a:t>
            </a:r>
          </a:p>
        </p:txBody>
      </p:sp>
      <p:sp>
        <p:nvSpPr>
          <p:cNvPr id="4" name="Slide Number Placeholder 3"/>
          <p:cNvSpPr>
            <a:spLocks noGrp="1"/>
          </p:cNvSpPr>
          <p:nvPr>
            <p:ph type="sldNum" sz="quarter" idx="5"/>
          </p:nvPr>
        </p:nvSpPr>
        <p:spPr/>
        <p:txBody>
          <a:bodyPr/>
          <a:lstStyle/>
          <a:p>
            <a:fld id="{E53516BF-09AE-924C-B741-112F87B82DA2}" type="slidenum">
              <a:rPr lang="en-GB" smtClean="0"/>
              <a:t>17</a:t>
            </a:fld>
            <a:endParaRPr lang="en-GB"/>
          </a:p>
        </p:txBody>
      </p:sp>
    </p:spTree>
    <p:extLst>
      <p:ext uri="{BB962C8B-B14F-4D97-AF65-F5344CB8AC3E}">
        <p14:creationId xmlns:p14="http://schemas.microsoft.com/office/powerpoint/2010/main" val="580806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EAE8D-D62E-D79F-0797-A7620DDC3A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F85141-0732-C122-1ECB-CC534DD53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C45591-D1F5-8D03-4771-A5A00D628888}"/>
              </a:ext>
            </a:extLst>
          </p:cNvPr>
          <p:cNvSpPr>
            <a:spLocks noGrp="1"/>
          </p:cNvSpPr>
          <p:nvPr>
            <p:ph type="body" idx="1"/>
          </p:nvPr>
        </p:nvSpPr>
        <p:spPr/>
        <p:txBody>
          <a:bodyPr/>
          <a:lstStyle/>
          <a:p>
            <a:pPr algn="l"/>
            <a:endParaRPr lang="en-US" dirty="0">
              <a:solidFill>
                <a:srgbClr val="D1D5DB"/>
              </a:solidFill>
              <a:latin typeface="Söhne"/>
            </a:endParaRPr>
          </a:p>
        </p:txBody>
      </p:sp>
      <p:sp>
        <p:nvSpPr>
          <p:cNvPr id="4" name="Slide Number Placeholder 3">
            <a:extLst>
              <a:ext uri="{FF2B5EF4-FFF2-40B4-BE49-F238E27FC236}">
                <a16:creationId xmlns:a16="http://schemas.microsoft.com/office/drawing/2014/main" id="{9BC4AFF4-0231-F579-9647-030D9A5D8105}"/>
              </a:ext>
            </a:extLst>
          </p:cNvPr>
          <p:cNvSpPr>
            <a:spLocks noGrp="1"/>
          </p:cNvSpPr>
          <p:nvPr>
            <p:ph type="sldNum" sz="quarter" idx="5"/>
          </p:nvPr>
        </p:nvSpPr>
        <p:spPr/>
        <p:txBody>
          <a:bodyPr/>
          <a:lstStyle/>
          <a:p>
            <a:fld id="{E53516BF-09AE-924C-B741-112F87B82DA2}" type="slidenum">
              <a:rPr lang="en-GB" smtClean="0"/>
              <a:t>18</a:t>
            </a:fld>
            <a:endParaRPr lang="en-GB"/>
          </a:p>
        </p:txBody>
      </p:sp>
    </p:spTree>
    <p:extLst>
      <p:ext uri="{BB962C8B-B14F-4D97-AF65-F5344CB8AC3E}">
        <p14:creationId xmlns:p14="http://schemas.microsoft.com/office/powerpoint/2010/main" val="5462094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81191-3B35-2292-5E50-97B084F0CA3C}"/>
              </a:ext>
            </a:extLst>
          </p:cNvPr>
          <p:cNvSpPr>
            <a:spLocks noGrp="1"/>
          </p:cNvSpPr>
          <p:nvPr>
            <p:ph type="ctrTitle"/>
          </p:nvPr>
        </p:nvSpPr>
        <p:spPr>
          <a:xfrm>
            <a:off x="1066800" y="1866433"/>
            <a:ext cx="4168588" cy="1679108"/>
          </a:xfrm>
        </p:spPr>
        <p:txBody>
          <a:bodyPr anchor="t" anchorCtr="0">
            <a:noAutofit/>
          </a:bodyPr>
          <a:lstStyle>
            <a:lvl1pPr algn="l">
              <a:lnSpc>
                <a:spcPts val="4000"/>
              </a:lnSpc>
              <a:defRPr sz="4400">
                <a:solidFill>
                  <a:schemeClr val="bg1"/>
                </a:solidFill>
                <a:latin typeface="Interstate" pitchFamily="2" charset="77"/>
              </a:defRPr>
            </a:lvl1pPr>
          </a:lstStyle>
          <a:p>
            <a:r>
              <a:rPr lang="en-GB"/>
              <a:t>Click to edit Master title style</a:t>
            </a:r>
            <a:endParaRPr lang="en-US"/>
          </a:p>
        </p:txBody>
      </p:sp>
      <p:sp>
        <p:nvSpPr>
          <p:cNvPr id="3" name="Subtitle 2">
            <a:extLst>
              <a:ext uri="{FF2B5EF4-FFF2-40B4-BE49-F238E27FC236}">
                <a16:creationId xmlns:a16="http://schemas.microsoft.com/office/drawing/2014/main" id="{27F335A6-ACB4-FEB5-323D-80DAB39509B6}"/>
              </a:ext>
            </a:extLst>
          </p:cNvPr>
          <p:cNvSpPr>
            <a:spLocks noGrp="1"/>
          </p:cNvSpPr>
          <p:nvPr>
            <p:ph type="subTitle" idx="1"/>
          </p:nvPr>
        </p:nvSpPr>
        <p:spPr>
          <a:xfrm>
            <a:off x="1066800" y="3623516"/>
            <a:ext cx="3899647" cy="787119"/>
          </a:xfrm>
        </p:spPr>
        <p:txBody>
          <a:bodyPr>
            <a:noAutofit/>
          </a:bodyPr>
          <a:lstStyle>
            <a:lvl1pPr marL="0" indent="0" algn="l">
              <a:buNone/>
              <a:defRPr sz="2000" b="0" i="0">
                <a:solidFill>
                  <a:schemeClr val="bg1"/>
                </a:solidFill>
                <a:latin typeface="Interstate Light" pitchFamily="2"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12" name="Text Placeholder 11">
            <a:extLst>
              <a:ext uri="{FF2B5EF4-FFF2-40B4-BE49-F238E27FC236}">
                <a16:creationId xmlns:a16="http://schemas.microsoft.com/office/drawing/2014/main" id="{89329DFE-37D7-AEB4-C254-6E2B1B9385CB}"/>
              </a:ext>
            </a:extLst>
          </p:cNvPr>
          <p:cNvSpPr>
            <a:spLocks noGrp="1"/>
          </p:cNvSpPr>
          <p:nvPr>
            <p:ph type="body" sz="quarter" idx="10" hasCustomPrompt="1"/>
          </p:nvPr>
        </p:nvSpPr>
        <p:spPr>
          <a:xfrm>
            <a:off x="1066800" y="4691949"/>
            <a:ext cx="3263900" cy="486943"/>
          </a:xfrm>
        </p:spPr>
        <p:txBody>
          <a:bodyPr>
            <a:noAutofit/>
          </a:bodyPr>
          <a:lstStyle>
            <a:lvl1pPr marL="0" indent="0" algn="l">
              <a:buNone/>
              <a:defRPr sz="1600" b="0" i="0">
                <a:solidFill>
                  <a:schemeClr val="bg1"/>
                </a:solidFill>
                <a:latin typeface="Interstate" pitchFamily="2" charset="77"/>
              </a:defRPr>
            </a:lvl1pPr>
          </a:lstStyle>
          <a:p>
            <a:pPr lvl="0"/>
            <a:r>
              <a:rPr lang="en-GB"/>
              <a:t>Ecosystem Value. Realized.</a:t>
            </a:r>
            <a:endParaRPr lang="en-US"/>
          </a:p>
        </p:txBody>
      </p:sp>
      <p:sp>
        <p:nvSpPr>
          <p:cNvPr id="14" name="Text Placeholder 13">
            <a:extLst>
              <a:ext uri="{FF2B5EF4-FFF2-40B4-BE49-F238E27FC236}">
                <a16:creationId xmlns:a16="http://schemas.microsoft.com/office/drawing/2014/main" id="{7F8960B4-232E-4D56-1F7F-365DB198B7BE}"/>
              </a:ext>
            </a:extLst>
          </p:cNvPr>
          <p:cNvSpPr>
            <a:spLocks noGrp="1"/>
          </p:cNvSpPr>
          <p:nvPr>
            <p:ph type="body" sz="quarter" idx="11" hasCustomPrompt="1"/>
          </p:nvPr>
        </p:nvSpPr>
        <p:spPr>
          <a:xfrm>
            <a:off x="559443" y="6236440"/>
            <a:ext cx="3576637" cy="342993"/>
          </a:xfrm>
        </p:spPr>
        <p:txBody>
          <a:bodyPr lIns="0">
            <a:noAutofit/>
          </a:bodyPr>
          <a:lstStyle>
            <a:lvl1pPr marL="0" indent="0" algn="l">
              <a:lnSpc>
                <a:spcPts val="1200"/>
              </a:lnSpc>
              <a:buNone/>
              <a:defRPr sz="1200" b="0" i="0">
                <a:solidFill>
                  <a:schemeClr val="bg1"/>
                </a:solidFill>
                <a:latin typeface="Interstate" pitchFamily="2" charset="77"/>
              </a:defRPr>
            </a:lvl1pPr>
          </a:lstStyle>
          <a:p>
            <a:pPr lvl="0"/>
            <a:r>
              <a:rPr lang="en-GB"/>
              <a:t>The better the question. The better the answer. The better the world works.</a:t>
            </a:r>
            <a:endParaRPr lang="en-US"/>
          </a:p>
        </p:txBody>
      </p:sp>
      <p:sp>
        <p:nvSpPr>
          <p:cNvPr id="15" name="Rectangle 14">
            <a:extLst>
              <a:ext uri="{FF2B5EF4-FFF2-40B4-BE49-F238E27FC236}">
                <a16:creationId xmlns:a16="http://schemas.microsoft.com/office/drawing/2014/main" id="{C2A3DAA0-6BC2-DC23-A18B-F6DDCEE101B5}"/>
              </a:ext>
            </a:extLst>
          </p:cNvPr>
          <p:cNvSpPr/>
          <p:nvPr userDrawn="1"/>
        </p:nvSpPr>
        <p:spPr>
          <a:xfrm>
            <a:off x="559443" y="6083325"/>
            <a:ext cx="120521" cy="1205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750E50A-D1EB-51D6-036E-87990ECEE4F1}"/>
              </a:ext>
            </a:extLst>
          </p:cNvPr>
          <p:cNvSpPr/>
          <p:nvPr userDrawn="1"/>
        </p:nvSpPr>
        <p:spPr>
          <a:xfrm>
            <a:off x="797269" y="6083325"/>
            <a:ext cx="120521" cy="1205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31CAA78-7215-955D-EB63-ADDEB4194EC9}"/>
              </a:ext>
            </a:extLst>
          </p:cNvPr>
          <p:cNvSpPr/>
          <p:nvPr userDrawn="1"/>
        </p:nvSpPr>
        <p:spPr>
          <a:xfrm>
            <a:off x="1035095" y="6083325"/>
            <a:ext cx="120521" cy="12052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41A5E38-BBCA-703F-75F6-6C9384AB1B3E}"/>
              </a:ext>
            </a:extLst>
          </p:cNvPr>
          <p:cNvPicPr>
            <a:picLocks noChangeAspect="1"/>
          </p:cNvPicPr>
          <p:nvPr userDrawn="1"/>
        </p:nvPicPr>
        <p:blipFill rotWithShape="1">
          <a:blip r:embed="rId2"/>
          <a:srcRect r="58873"/>
          <a:stretch/>
        </p:blipFill>
        <p:spPr>
          <a:xfrm>
            <a:off x="11060212" y="5919218"/>
            <a:ext cx="811086" cy="751174"/>
          </a:xfrm>
          <a:prstGeom prst="rect">
            <a:avLst/>
          </a:prstGeom>
        </p:spPr>
      </p:pic>
    </p:spTree>
    <p:extLst>
      <p:ext uri="{BB962C8B-B14F-4D97-AF65-F5344CB8AC3E}">
        <p14:creationId xmlns:p14="http://schemas.microsoft.com/office/powerpoint/2010/main" val="13452239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95145-CB1A-7074-B4F7-5350E4A341D0}"/>
              </a:ext>
            </a:extLst>
          </p:cNvPr>
          <p:cNvSpPr>
            <a:spLocks noGrp="1"/>
          </p:cNvSpPr>
          <p:nvPr>
            <p:ph type="title"/>
          </p:nvPr>
        </p:nvSpPr>
        <p:spPr>
          <a:xfrm>
            <a:off x="722454" y="365126"/>
            <a:ext cx="3357421" cy="873366"/>
          </a:xfrm>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589C71C-0080-AF08-5274-768962191FA0}"/>
              </a:ext>
            </a:extLst>
          </p:cNvPr>
          <p:cNvSpPr>
            <a:spLocks noGrp="1"/>
          </p:cNvSpPr>
          <p:nvPr>
            <p:ph idx="1"/>
          </p:nvPr>
        </p:nvSpPr>
        <p:spPr>
          <a:xfrm>
            <a:off x="515937" y="1837199"/>
            <a:ext cx="7459019" cy="1059777"/>
          </a:xfrm>
        </p:spPr>
        <p:txBody>
          <a:bodyPr>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6">
            <a:extLst>
              <a:ext uri="{FF2B5EF4-FFF2-40B4-BE49-F238E27FC236}">
                <a16:creationId xmlns:a16="http://schemas.microsoft.com/office/drawing/2014/main" id="{551DC503-8C8C-0C62-26E2-0FFF905EE4BF}"/>
              </a:ext>
            </a:extLst>
          </p:cNvPr>
          <p:cNvSpPr/>
          <p:nvPr userDrawn="1"/>
        </p:nvSpPr>
        <p:spPr>
          <a:xfrm>
            <a:off x="0" y="6236285"/>
            <a:ext cx="12192000" cy="6572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1C64AAEE-224D-B4DD-201B-2B519BFDFDAA}"/>
              </a:ext>
            </a:extLst>
          </p:cNvPr>
          <p:cNvSpPr>
            <a:spLocks noGrp="1"/>
          </p:cNvSpPr>
          <p:nvPr>
            <p:ph type="sldNum" sz="quarter" idx="12"/>
          </p:nvPr>
        </p:nvSpPr>
        <p:spPr>
          <a:xfrm>
            <a:off x="515938" y="6200775"/>
            <a:ext cx="745703" cy="657225"/>
          </a:xfrm>
          <a:prstGeom prst="rect">
            <a:avLst/>
          </a:prstGeom>
        </p:spPr>
        <p:txBody>
          <a:bodyPr anchor="ctr" anchorCtr="0"/>
          <a:lstStyle>
            <a:lvl1pPr>
              <a:defRPr sz="1400" b="0" i="0">
                <a:solidFill>
                  <a:schemeClr val="bg1"/>
                </a:solidFill>
                <a:latin typeface="Interstate Light" pitchFamily="2" charset="77"/>
              </a:defRPr>
            </a:lvl1pPr>
          </a:lstStyle>
          <a:p>
            <a:fld id="{1536CA7D-EC6C-DA46-8CC9-C7644E401321}" type="slidenum">
              <a:rPr lang="en-US" smtClean="0"/>
              <a:pPr/>
              <a:t>‹#›</a:t>
            </a:fld>
            <a:endParaRPr lang="en-US"/>
          </a:p>
        </p:txBody>
      </p:sp>
      <p:pic>
        <p:nvPicPr>
          <p:cNvPr id="10" name="Picture 9">
            <a:extLst>
              <a:ext uri="{FF2B5EF4-FFF2-40B4-BE49-F238E27FC236}">
                <a16:creationId xmlns:a16="http://schemas.microsoft.com/office/drawing/2014/main" id="{864ADEE5-CC7B-F796-1DD2-8C5CE7CBE620}"/>
              </a:ext>
            </a:extLst>
          </p:cNvPr>
          <p:cNvPicPr>
            <a:picLocks noChangeAspect="1"/>
          </p:cNvPicPr>
          <p:nvPr userDrawn="1"/>
        </p:nvPicPr>
        <p:blipFill rotWithShape="1">
          <a:blip r:embed="rId2"/>
          <a:srcRect r="58730" b="-939"/>
          <a:stretch/>
        </p:blipFill>
        <p:spPr>
          <a:xfrm>
            <a:off x="11420966" y="6254042"/>
            <a:ext cx="557731" cy="517944"/>
          </a:xfrm>
          <a:prstGeom prst="rect">
            <a:avLst/>
          </a:prstGeom>
        </p:spPr>
      </p:pic>
    </p:spTree>
    <p:extLst>
      <p:ext uri="{BB962C8B-B14F-4D97-AF65-F5344CB8AC3E}">
        <p14:creationId xmlns:p14="http://schemas.microsoft.com/office/powerpoint/2010/main" val="2606840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95145-CB1A-7074-B4F7-5350E4A341D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589C71C-0080-AF08-5274-768962191FA0}"/>
              </a:ext>
            </a:extLst>
          </p:cNvPr>
          <p:cNvSpPr>
            <a:spLocks noGrp="1"/>
          </p:cNvSpPr>
          <p:nvPr>
            <p:ph idx="1"/>
          </p:nvPr>
        </p:nvSpPr>
        <p:spPr>
          <a:xfrm>
            <a:off x="515938" y="1837199"/>
            <a:ext cx="7459019"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1043276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95145-CB1A-7074-B4F7-5350E4A341D0}"/>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589C71C-0080-AF08-5274-768962191FA0}"/>
              </a:ext>
            </a:extLst>
          </p:cNvPr>
          <p:cNvSpPr>
            <a:spLocks noGrp="1"/>
          </p:cNvSpPr>
          <p:nvPr>
            <p:ph idx="1"/>
          </p:nvPr>
        </p:nvSpPr>
        <p:spPr>
          <a:xfrm>
            <a:off x="515938" y="1590000"/>
            <a:ext cx="7235825" cy="460929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5">
            <a:extLst>
              <a:ext uri="{FF2B5EF4-FFF2-40B4-BE49-F238E27FC236}">
                <a16:creationId xmlns:a16="http://schemas.microsoft.com/office/drawing/2014/main" id="{6398534E-C222-C4DC-F139-FF133CCE1FE1}"/>
              </a:ext>
            </a:extLst>
          </p:cNvPr>
          <p:cNvSpPr>
            <a:spLocks noGrp="1"/>
          </p:cNvSpPr>
          <p:nvPr>
            <p:ph type="pic" sz="quarter" idx="13"/>
          </p:nvPr>
        </p:nvSpPr>
        <p:spPr>
          <a:xfrm>
            <a:off x="8112125" y="2116403"/>
            <a:ext cx="4079875" cy="4741597"/>
          </a:xfrm>
          <a:custGeom>
            <a:avLst/>
            <a:gdLst>
              <a:gd name="connsiteX0" fmla="*/ 4079875 w 4079875"/>
              <a:gd name="connsiteY0" fmla="*/ 0 h 4741597"/>
              <a:gd name="connsiteX1" fmla="*/ 4079875 w 4079875"/>
              <a:gd name="connsiteY1" fmla="*/ 4741597 h 4741597"/>
              <a:gd name="connsiteX2" fmla="*/ 610 w 4079875"/>
              <a:gd name="connsiteY2" fmla="*/ 4741597 h 4741597"/>
              <a:gd name="connsiteX3" fmla="*/ 2246 w 4079875"/>
              <a:gd name="connsiteY3" fmla="*/ 703983 h 4741597"/>
            </a:gdLst>
            <a:ahLst/>
            <a:cxnLst>
              <a:cxn ang="0">
                <a:pos x="connsiteX0" y="connsiteY0"/>
              </a:cxn>
              <a:cxn ang="0">
                <a:pos x="connsiteX1" y="connsiteY1"/>
              </a:cxn>
              <a:cxn ang="0">
                <a:pos x="connsiteX2" y="connsiteY2"/>
              </a:cxn>
              <a:cxn ang="0">
                <a:pos x="connsiteX3" y="connsiteY3"/>
              </a:cxn>
            </a:cxnLst>
            <a:rect l="l" t="t" r="r" b="b"/>
            <a:pathLst>
              <a:path w="4079875" h="4741597">
                <a:moveTo>
                  <a:pt x="4079875" y="0"/>
                </a:moveTo>
                <a:lnTo>
                  <a:pt x="4079875" y="4741597"/>
                </a:lnTo>
                <a:lnTo>
                  <a:pt x="610" y="4741597"/>
                </a:lnTo>
                <a:cubicBezTo>
                  <a:pt x="-2020" y="3395726"/>
                  <a:pt x="4876" y="2049854"/>
                  <a:pt x="2246" y="703983"/>
                </a:cubicBezTo>
                <a:close/>
              </a:path>
            </a:pathLst>
          </a:custGeom>
          <a:solidFill>
            <a:schemeClr val="tx2"/>
          </a:solidFill>
        </p:spPr>
        <p:txBody>
          <a:bodyPr wrap="square">
            <a:noAutofit/>
          </a:bodyPr>
          <a:lstStyle/>
          <a:p>
            <a:endParaRPr lang="en-US"/>
          </a:p>
        </p:txBody>
      </p:sp>
    </p:spTree>
    <p:extLst>
      <p:ext uri="{BB962C8B-B14F-4D97-AF65-F5344CB8AC3E}">
        <p14:creationId xmlns:p14="http://schemas.microsoft.com/office/powerpoint/2010/main" val="14358979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525C31C-D628-85EC-3DBF-07168826EF01}"/>
              </a:ext>
            </a:extLst>
          </p:cNvPr>
          <p:cNvSpPr>
            <a:spLocks noGrp="1"/>
          </p:cNvSpPr>
          <p:nvPr>
            <p:ph type="pic" sz="quarter" idx="14"/>
          </p:nvPr>
        </p:nvSpPr>
        <p:spPr>
          <a:xfrm>
            <a:off x="0" y="0"/>
            <a:ext cx="4079875" cy="6858000"/>
          </a:xfrm>
          <a:solidFill>
            <a:schemeClr val="tx2"/>
          </a:solidFill>
        </p:spPr>
        <p:txBody>
          <a:bodyPr/>
          <a:lstStyle/>
          <a:p>
            <a:endParaRPr lang="en-US"/>
          </a:p>
        </p:txBody>
      </p:sp>
      <p:sp>
        <p:nvSpPr>
          <p:cNvPr id="2" name="Title 1">
            <a:extLst>
              <a:ext uri="{FF2B5EF4-FFF2-40B4-BE49-F238E27FC236}">
                <a16:creationId xmlns:a16="http://schemas.microsoft.com/office/drawing/2014/main" id="{49795145-CB1A-7074-B4F7-5350E4A341D0}"/>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589C71C-0080-AF08-5274-768962191FA0}"/>
              </a:ext>
            </a:extLst>
          </p:cNvPr>
          <p:cNvSpPr>
            <a:spLocks noGrp="1"/>
          </p:cNvSpPr>
          <p:nvPr>
            <p:ph idx="1"/>
          </p:nvPr>
        </p:nvSpPr>
        <p:spPr>
          <a:xfrm>
            <a:off x="4440237" y="1690688"/>
            <a:ext cx="7235825" cy="44978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6833472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95145-CB1A-7074-B4F7-5350E4A341D0}"/>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589C71C-0080-AF08-5274-768962191FA0}"/>
              </a:ext>
            </a:extLst>
          </p:cNvPr>
          <p:cNvSpPr>
            <a:spLocks noGrp="1"/>
          </p:cNvSpPr>
          <p:nvPr>
            <p:ph idx="1"/>
          </p:nvPr>
        </p:nvSpPr>
        <p:spPr>
          <a:xfrm>
            <a:off x="4440237" y="368300"/>
            <a:ext cx="7235825" cy="58202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5">
            <a:extLst>
              <a:ext uri="{FF2B5EF4-FFF2-40B4-BE49-F238E27FC236}">
                <a16:creationId xmlns:a16="http://schemas.microsoft.com/office/drawing/2014/main" id="{6398534E-C222-C4DC-F139-FF133CCE1FE1}"/>
              </a:ext>
            </a:extLst>
          </p:cNvPr>
          <p:cNvSpPr>
            <a:spLocks noGrp="1"/>
          </p:cNvSpPr>
          <p:nvPr>
            <p:ph type="pic" sz="quarter" idx="13"/>
          </p:nvPr>
        </p:nvSpPr>
        <p:spPr>
          <a:xfrm>
            <a:off x="0" y="2116403"/>
            <a:ext cx="4079875" cy="4741597"/>
          </a:xfrm>
          <a:custGeom>
            <a:avLst/>
            <a:gdLst>
              <a:gd name="connsiteX0" fmla="*/ 4079875 w 4079875"/>
              <a:gd name="connsiteY0" fmla="*/ 0 h 4741597"/>
              <a:gd name="connsiteX1" fmla="*/ 4079875 w 4079875"/>
              <a:gd name="connsiteY1" fmla="*/ 4741597 h 4741597"/>
              <a:gd name="connsiteX2" fmla="*/ 610 w 4079875"/>
              <a:gd name="connsiteY2" fmla="*/ 4741597 h 4741597"/>
              <a:gd name="connsiteX3" fmla="*/ 2246 w 4079875"/>
              <a:gd name="connsiteY3" fmla="*/ 703983 h 4741597"/>
            </a:gdLst>
            <a:ahLst/>
            <a:cxnLst>
              <a:cxn ang="0">
                <a:pos x="connsiteX0" y="connsiteY0"/>
              </a:cxn>
              <a:cxn ang="0">
                <a:pos x="connsiteX1" y="connsiteY1"/>
              </a:cxn>
              <a:cxn ang="0">
                <a:pos x="connsiteX2" y="connsiteY2"/>
              </a:cxn>
              <a:cxn ang="0">
                <a:pos x="connsiteX3" y="connsiteY3"/>
              </a:cxn>
            </a:cxnLst>
            <a:rect l="l" t="t" r="r" b="b"/>
            <a:pathLst>
              <a:path w="4079875" h="4741597">
                <a:moveTo>
                  <a:pt x="4079875" y="0"/>
                </a:moveTo>
                <a:lnTo>
                  <a:pt x="4079875" y="4741597"/>
                </a:lnTo>
                <a:lnTo>
                  <a:pt x="610" y="4741597"/>
                </a:lnTo>
                <a:cubicBezTo>
                  <a:pt x="-2020" y="3395726"/>
                  <a:pt x="4876" y="2049854"/>
                  <a:pt x="2246" y="703983"/>
                </a:cubicBezTo>
                <a:close/>
              </a:path>
            </a:pathLst>
          </a:custGeom>
          <a:solidFill>
            <a:schemeClr val="tx2"/>
          </a:solidFill>
        </p:spPr>
        <p:txBody>
          <a:bodyPr wrap="square">
            <a:noAutofit/>
          </a:bodyPr>
          <a:lstStyle/>
          <a:p>
            <a:endParaRPr lang="en-US"/>
          </a:p>
        </p:txBody>
      </p:sp>
    </p:spTree>
    <p:extLst>
      <p:ext uri="{BB962C8B-B14F-4D97-AF65-F5344CB8AC3E}">
        <p14:creationId xmlns:p14="http://schemas.microsoft.com/office/powerpoint/2010/main" val="26970462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95145-CB1A-7074-B4F7-5350E4A341D0}"/>
              </a:ext>
            </a:extLst>
          </p:cNvPr>
          <p:cNvSpPr>
            <a:spLocks noGrp="1"/>
          </p:cNvSpPr>
          <p:nvPr>
            <p:ph type="title"/>
          </p:nvPr>
        </p:nvSpPr>
        <p:spPr>
          <a:xfrm>
            <a:off x="722454" y="365126"/>
            <a:ext cx="3357421" cy="873366"/>
          </a:xfrm>
        </p:spPr>
        <p:txBody>
          <a:bodyPr/>
          <a:lstStyle>
            <a:lvl1pPr>
              <a:defRPr>
                <a:solidFill>
                  <a:schemeClr val="bg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589C71C-0080-AF08-5274-768962191FA0}"/>
              </a:ext>
            </a:extLst>
          </p:cNvPr>
          <p:cNvSpPr>
            <a:spLocks noGrp="1"/>
          </p:cNvSpPr>
          <p:nvPr>
            <p:ph idx="1"/>
          </p:nvPr>
        </p:nvSpPr>
        <p:spPr>
          <a:xfrm>
            <a:off x="515937" y="1837199"/>
            <a:ext cx="7459019"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6">
            <a:extLst>
              <a:ext uri="{FF2B5EF4-FFF2-40B4-BE49-F238E27FC236}">
                <a16:creationId xmlns:a16="http://schemas.microsoft.com/office/drawing/2014/main" id="{551DC503-8C8C-0C62-26E2-0FFF905EE4BF}"/>
              </a:ext>
            </a:extLst>
          </p:cNvPr>
          <p:cNvSpPr/>
          <p:nvPr userDrawn="1"/>
        </p:nvSpPr>
        <p:spPr>
          <a:xfrm>
            <a:off x="0" y="6200775"/>
            <a:ext cx="12192000" cy="6572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1C64AAEE-224D-B4DD-201B-2B519BFDFDAA}"/>
              </a:ext>
            </a:extLst>
          </p:cNvPr>
          <p:cNvSpPr>
            <a:spLocks noGrp="1"/>
          </p:cNvSpPr>
          <p:nvPr>
            <p:ph type="sldNum" sz="quarter" idx="12"/>
          </p:nvPr>
        </p:nvSpPr>
        <p:spPr>
          <a:xfrm>
            <a:off x="515938" y="6200775"/>
            <a:ext cx="745703" cy="657225"/>
          </a:xfrm>
          <a:prstGeom prst="rect">
            <a:avLst/>
          </a:prstGeom>
        </p:spPr>
        <p:txBody>
          <a:bodyPr lIns="0" anchor="ctr" anchorCtr="0"/>
          <a:lstStyle>
            <a:lvl1pPr>
              <a:defRPr sz="1400" b="0" i="0">
                <a:solidFill>
                  <a:schemeClr val="bg1"/>
                </a:solidFill>
                <a:latin typeface="Interstate Light" pitchFamily="2" charset="77"/>
              </a:defRPr>
            </a:lvl1pPr>
          </a:lstStyle>
          <a:p>
            <a:fld id="{1536CA7D-EC6C-DA46-8CC9-C7644E401321}" type="slidenum">
              <a:rPr lang="en-US" smtClean="0"/>
              <a:pPr/>
              <a:t>‹#›</a:t>
            </a:fld>
            <a:endParaRPr lang="en-US"/>
          </a:p>
        </p:txBody>
      </p:sp>
      <p:pic>
        <p:nvPicPr>
          <p:cNvPr id="4" name="Picture 3">
            <a:extLst>
              <a:ext uri="{FF2B5EF4-FFF2-40B4-BE49-F238E27FC236}">
                <a16:creationId xmlns:a16="http://schemas.microsoft.com/office/drawing/2014/main" id="{D5832598-5488-D8D2-903E-E2C83541FFA6}"/>
              </a:ext>
            </a:extLst>
          </p:cNvPr>
          <p:cNvPicPr>
            <a:picLocks noChangeAspect="1"/>
          </p:cNvPicPr>
          <p:nvPr userDrawn="1"/>
        </p:nvPicPr>
        <p:blipFill rotWithShape="1">
          <a:blip r:embed="rId2"/>
          <a:srcRect r="59435" b="2773"/>
          <a:stretch/>
        </p:blipFill>
        <p:spPr>
          <a:xfrm>
            <a:off x="11319363" y="6244806"/>
            <a:ext cx="548206" cy="498894"/>
          </a:xfrm>
          <a:prstGeom prst="rect">
            <a:avLst/>
          </a:prstGeom>
        </p:spPr>
      </p:pic>
    </p:spTree>
    <p:extLst>
      <p:ext uri="{BB962C8B-B14F-4D97-AF65-F5344CB8AC3E}">
        <p14:creationId xmlns:p14="http://schemas.microsoft.com/office/powerpoint/2010/main" val="13847802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95145-CB1A-7074-B4F7-5350E4A341D0}"/>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589C71C-0080-AF08-5274-768962191FA0}"/>
              </a:ext>
            </a:extLst>
          </p:cNvPr>
          <p:cNvSpPr>
            <a:spLocks noGrp="1"/>
          </p:cNvSpPr>
          <p:nvPr>
            <p:ph idx="1"/>
          </p:nvPr>
        </p:nvSpPr>
        <p:spPr>
          <a:xfrm>
            <a:off x="515938" y="1478094"/>
            <a:ext cx="7235825" cy="443656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6">
            <a:extLst>
              <a:ext uri="{FF2B5EF4-FFF2-40B4-BE49-F238E27FC236}">
                <a16:creationId xmlns:a16="http://schemas.microsoft.com/office/drawing/2014/main" id="{551DC503-8C8C-0C62-26E2-0FFF905EE4BF}"/>
              </a:ext>
            </a:extLst>
          </p:cNvPr>
          <p:cNvSpPr/>
          <p:nvPr userDrawn="1"/>
        </p:nvSpPr>
        <p:spPr>
          <a:xfrm>
            <a:off x="0" y="6200775"/>
            <a:ext cx="12192000" cy="6572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1C64AAEE-224D-B4DD-201B-2B519BFDFDAA}"/>
              </a:ext>
            </a:extLst>
          </p:cNvPr>
          <p:cNvSpPr>
            <a:spLocks noGrp="1"/>
          </p:cNvSpPr>
          <p:nvPr>
            <p:ph type="sldNum" sz="quarter" idx="12"/>
          </p:nvPr>
        </p:nvSpPr>
        <p:spPr>
          <a:xfrm>
            <a:off x="515938" y="6200775"/>
            <a:ext cx="745703" cy="657225"/>
          </a:xfrm>
          <a:prstGeom prst="rect">
            <a:avLst/>
          </a:prstGeom>
        </p:spPr>
        <p:txBody>
          <a:bodyPr anchor="ctr" anchorCtr="0"/>
          <a:lstStyle>
            <a:lvl1pPr>
              <a:defRPr sz="1400" b="0" i="0">
                <a:solidFill>
                  <a:schemeClr val="bg1"/>
                </a:solidFill>
                <a:latin typeface="Interstate Light" pitchFamily="2" charset="77"/>
              </a:defRPr>
            </a:lvl1pPr>
          </a:lstStyle>
          <a:p>
            <a:fld id="{1536CA7D-EC6C-DA46-8CC9-C7644E401321}" type="slidenum">
              <a:rPr lang="en-US" smtClean="0"/>
              <a:pPr/>
              <a:t>‹#›</a:t>
            </a:fld>
            <a:endParaRPr lang="en-US"/>
          </a:p>
        </p:txBody>
      </p:sp>
      <p:sp>
        <p:nvSpPr>
          <p:cNvPr id="6" name="Picture Placeholder 5">
            <a:extLst>
              <a:ext uri="{FF2B5EF4-FFF2-40B4-BE49-F238E27FC236}">
                <a16:creationId xmlns:a16="http://schemas.microsoft.com/office/drawing/2014/main" id="{6398534E-C222-C4DC-F139-FF133CCE1FE1}"/>
              </a:ext>
            </a:extLst>
          </p:cNvPr>
          <p:cNvSpPr>
            <a:spLocks noGrp="1"/>
          </p:cNvSpPr>
          <p:nvPr>
            <p:ph type="pic" sz="quarter" idx="13"/>
          </p:nvPr>
        </p:nvSpPr>
        <p:spPr>
          <a:xfrm>
            <a:off x="8112125" y="1457698"/>
            <a:ext cx="4079875" cy="4741597"/>
          </a:xfrm>
          <a:custGeom>
            <a:avLst/>
            <a:gdLst>
              <a:gd name="connsiteX0" fmla="*/ 4079875 w 4079875"/>
              <a:gd name="connsiteY0" fmla="*/ 0 h 4741597"/>
              <a:gd name="connsiteX1" fmla="*/ 4079875 w 4079875"/>
              <a:gd name="connsiteY1" fmla="*/ 4741597 h 4741597"/>
              <a:gd name="connsiteX2" fmla="*/ 610 w 4079875"/>
              <a:gd name="connsiteY2" fmla="*/ 4741597 h 4741597"/>
              <a:gd name="connsiteX3" fmla="*/ 2246 w 4079875"/>
              <a:gd name="connsiteY3" fmla="*/ 703983 h 4741597"/>
            </a:gdLst>
            <a:ahLst/>
            <a:cxnLst>
              <a:cxn ang="0">
                <a:pos x="connsiteX0" y="connsiteY0"/>
              </a:cxn>
              <a:cxn ang="0">
                <a:pos x="connsiteX1" y="connsiteY1"/>
              </a:cxn>
              <a:cxn ang="0">
                <a:pos x="connsiteX2" y="connsiteY2"/>
              </a:cxn>
              <a:cxn ang="0">
                <a:pos x="connsiteX3" y="connsiteY3"/>
              </a:cxn>
            </a:cxnLst>
            <a:rect l="l" t="t" r="r" b="b"/>
            <a:pathLst>
              <a:path w="4079875" h="4741597">
                <a:moveTo>
                  <a:pt x="4079875" y="0"/>
                </a:moveTo>
                <a:lnTo>
                  <a:pt x="4079875" y="4741597"/>
                </a:lnTo>
                <a:lnTo>
                  <a:pt x="610" y="4741597"/>
                </a:lnTo>
                <a:cubicBezTo>
                  <a:pt x="-2020" y="3395726"/>
                  <a:pt x="4876" y="2049854"/>
                  <a:pt x="2246" y="703983"/>
                </a:cubicBezTo>
                <a:close/>
              </a:path>
            </a:pathLst>
          </a:custGeom>
          <a:solidFill>
            <a:schemeClr val="tx2"/>
          </a:solidFill>
        </p:spPr>
        <p:txBody>
          <a:bodyPr wrap="square">
            <a:noAutofit/>
          </a:bodyPr>
          <a:lstStyle/>
          <a:p>
            <a:endParaRPr lang="en-US"/>
          </a:p>
        </p:txBody>
      </p:sp>
      <p:pic>
        <p:nvPicPr>
          <p:cNvPr id="4" name="Picture 3">
            <a:extLst>
              <a:ext uri="{FF2B5EF4-FFF2-40B4-BE49-F238E27FC236}">
                <a16:creationId xmlns:a16="http://schemas.microsoft.com/office/drawing/2014/main" id="{E91BD264-3D82-7589-9754-AA633C613F5F}"/>
              </a:ext>
            </a:extLst>
          </p:cNvPr>
          <p:cNvPicPr>
            <a:picLocks noChangeAspect="1"/>
          </p:cNvPicPr>
          <p:nvPr userDrawn="1"/>
        </p:nvPicPr>
        <p:blipFill rotWithShape="1">
          <a:blip r:embed="rId2"/>
          <a:srcRect r="59435" b="2773"/>
          <a:stretch/>
        </p:blipFill>
        <p:spPr>
          <a:xfrm>
            <a:off x="11319363" y="6244806"/>
            <a:ext cx="548206" cy="498894"/>
          </a:xfrm>
          <a:prstGeom prst="rect">
            <a:avLst/>
          </a:prstGeom>
        </p:spPr>
      </p:pic>
    </p:spTree>
    <p:extLst>
      <p:ext uri="{BB962C8B-B14F-4D97-AF65-F5344CB8AC3E}">
        <p14:creationId xmlns:p14="http://schemas.microsoft.com/office/powerpoint/2010/main" val="4951868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Picture Placeholder 11">
            <a:extLst>
              <a:ext uri="{FF2B5EF4-FFF2-40B4-BE49-F238E27FC236}">
                <a16:creationId xmlns:a16="http://schemas.microsoft.com/office/drawing/2014/main" id="{BB819428-26DC-42D9-354F-81AAA219A1D4}"/>
              </a:ext>
            </a:extLst>
          </p:cNvPr>
          <p:cNvSpPr>
            <a:spLocks noGrp="1"/>
          </p:cNvSpPr>
          <p:nvPr>
            <p:ph type="pic" sz="quarter" idx="14"/>
          </p:nvPr>
        </p:nvSpPr>
        <p:spPr>
          <a:xfrm>
            <a:off x="0" y="0"/>
            <a:ext cx="4079875" cy="6188537"/>
          </a:xfrm>
          <a:solidFill>
            <a:schemeClr val="tx2"/>
          </a:solidFill>
        </p:spPr>
        <p:txBody>
          <a:bodyPr/>
          <a:lstStyle/>
          <a:p>
            <a:endParaRPr lang="en-US"/>
          </a:p>
        </p:txBody>
      </p:sp>
      <p:sp>
        <p:nvSpPr>
          <p:cNvPr id="2" name="Title 1">
            <a:extLst>
              <a:ext uri="{FF2B5EF4-FFF2-40B4-BE49-F238E27FC236}">
                <a16:creationId xmlns:a16="http://schemas.microsoft.com/office/drawing/2014/main" id="{49795145-CB1A-7074-B4F7-5350E4A341D0}"/>
              </a:ext>
            </a:extLst>
          </p:cNvPr>
          <p:cNvSpPr>
            <a:spLocks noGrp="1"/>
          </p:cNvSpPr>
          <p:nvPr>
            <p:ph type="title"/>
          </p:nvPr>
        </p:nvSpPr>
        <p:spPr/>
        <p:txBody>
          <a:bodyPr/>
          <a:lstStyle>
            <a:lvl1pPr>
              <a:defRPr>
                <a:solidFill>
                  <a:schemeClr val="bg1"/>
                </a:solidFill>
              </a:defRPr>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589C71C-0080-AF08-5274-768962191FA0}"/>
              </a:ext>
            </a:extLst>
          </p:cNvPr>
          <p:cNvSpPr>
            <a:spLocks noGrp="1"/>
          </p:cNvSpPr>
          <p:nvPr>
            <p:ph idx="1"/>
          </p:nvPr>
        </p:nvSpPr>
        <p:spPr>
          <a:xfrm>
            <a:off x="4440237" y="1690688"/>
            <a:ext cx="7235825" cy="44978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6">
            <a:extLst>
              <a:ext uri="{FF2B5EF4-FFF2-40B4-BE49-F238E27FC236}">
                <a16:creationId xmlns:a16="http://schemas.microsoft.com/office/drawing/2014/main" id="{551DC503-8C8C-0C62-26E2-0FFF905EE4BF}"/>
              </a:ext>
            </a:extLst>
          </p:cNvPr>
          <p:cNvSpPr/>
          <p:nvPr userDrawn="1"/>
        </p:nvSpPr>
        <p:spPr>
          <a:xfrm>
            <a:off x="0" y="6200775"/>
            <a:ext cx="12192000" cy="6572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5">
            <a:extLst>
              <a:ext uri="{FF2B5EF4-FFF2-40B4-BE49-F238E27FC236}">
                <a16:creationId xmlns:a16="http://schemas.microsoft.com/office/drawing/2014/main" id="{1C64AAEE-224D-B4DD-201B-2B519BFDFDAA}"/>
              </a:ext>
            </a:extLst>
          </p:cNvPr>
          <p:cNvSpPr>
            <a:spLocks noGrp="1"/>
          </p:cNvSpPr>
          <p:nvPr>
            <p:ph type="sldNum" sz="quarter" idx="12"/>
          </p:nvPr>
        </p:nvSpPr>
        <p:spPr>
          <a:xfrm>
            <a:off x="515938" y="6200775"/>
            <a:ext cx="745703" cy="657225"/>
          </a:xfrm>
          <a:prstGeom prst="rect">
            <a:avLst/>
          </a:prstGeom>
        </p:spPr>
        <p:txBody>
          <a:bodyPr anchor="ctr" anchorCtr="0"/>
          <a:lstStyle>
            <a:lvl1pPr>
              <a:defRPr sz="1400" b="0" i="0">
                <a:solidFill>
                  <a:schemeClr val="bg1"/>
                </a:solidFill>
                <a:latin typeface="Interstate Light" pitchFamily="2" charset="77"/>
              </a:defRPr>
            </a:lvl1pPr>
          </a:lstStyle>
          <a:p>
            <a:fld id="{1536CA7D-EC6C-DA46-8CC9-C7644E401321}" type="slidenum">
              <a:rPr lang="en-US" smtClean="0"/>
              <a:pPr/>
              <a:t>‹#›</a:t>
            </a:fld>
            <a:endParaRPr lang="en-US" dirty="0"/>
          </a:p>
        </p:txBody>
      </p:sp>
      <p:pic>
        <p:nvPicPr>
          <p:cNvPr id="10" name="Picture 9">
            <a:extLst>
              <a:ext uri="{FF2B5EF4-FFF2-40B4-BE49-F238E27FC236}">
                <a16:creationId xmlns:a16="http://schemas.microsoft.com/office/drawing/2014/main" id="{864ADEE5-CC7B-F796-1DD2-8C5CE7CBE620}"/>
              </a:ext>
            </a:extLst>
          </p:cNvPr>
          <p:cNvPicPr>
            <a:picLocks noChangeAspect="1"/>
          </p:cNvPicPr>
          <p:nvPr userDrawn="1"/>
        </p:nvPicPr>
        <p:blipFill rotWithShape="1">
          <a:blip r:embed="rId2"/>
          <a:srcRect r="59435" b="2773"/>
          <a:stretch/>
        </p:blipFill>
        <p:spPr>
          <a:xfrm>
            <a:off x="11319363" y="6244806"/>
            <a:ext cx="548206" cy="498894"/>
          </a:xfrm>
          <a:prstGeom prst="rect">
            <a:avLst/>
          </a:prstGeom>
        </p:spPr>
      </p:pic>
    </p:spTree>
    <p:extLst>
      <p:ext uri="{BB962C8B-B14F-4D97-AF65-F5344CB8AC3E}">
        <p14:creationId xmlns:p14="http://schemas.microsoft.com/office/powerpoint/2010/main" val="1741255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FBB2BF7-F414-F177-5F47-8802D38B13D7}"/>
              </a:ext>
            </a:extLst>
          </p:cNvPr>
          <p:cNvSpPr/>
          <p:nvPr userDrawn="1"/>
        </p:nvSpPr>
        <p:spPr>
          <a:xfrm rot="10800000">
            <a:off x="207" y="-1"/>
            <a:ext cx="12189833" cy="6858000"/>
          </a:xfrm>
          <a:prstGeom prst="rect">
            <a:avLst/>
          </a:prstGeom>
          <a:gradFill flip="none" rotWithShape="1">
            <a:gsLst>
              <a:gs pos="41000">
                <a:schemeClr val="accent2">
                  <a:alpha val="96000"/>
                </a:schemeClr>
              </a:gs>
              <a:gs pos="97203">
                <a:srgbClr val="2E2E38">
                  <a:alpha val="80000"/>
                </a:srgbClr>
              </a:gs>
              <a:gs pos="76000">
                <a:schemeClr val="tx1">
                  <a:alpha val="80680"/>
                </a:schemeClr>
              </a:gs>
            </a:gsLst>
            <a:lin ang="13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838200" y="365125"/>
            <a:ext cx="10515600" cy="1325563"/>
          </a:xfrm>
          <a:prstGeom prst="rect">
            <a:avLst/>
          </a:prstGeom>
        </p:spPr>
        <p:txBody>
          <a:bodyPr vert="horz" lIns="0" tIns="45720" rIns="91440" bIns="45720" rtlCol="0" anchor="t" anchorCtr="0">
            <a:no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0" tIns="45720" rIns="91440" bIns="45720" rtlCol="0">
            <a:no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dirty="0"/>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88" r:id="rId3"/>
    <p:sldLayoutId id="2147483675" r:id="rId4"/>
    <p:sldLayoutId id="2147483685" r:id="rId5"/>
    <p:sldLayoutId id="2147483676" r:id="rId6"/>
    <p:sldLayoutId id="2147483677" r:id="rId7"/>
    <p:sldLayoutId id="2147483678" r:id="rId8"/>
    <p:sldLayoutId id="2147483679" r:id="rId9"/>
  </p:sldLayoutIdLst>
  <p:hf hdr="0" ftr="0" dt="0"/>
  <p:txStyles>
    <p:titleStyle>
      <a:lvl1pPr algn="l" defTabSz="914400" rtl="0" eaLnBrk="1" latinLnBrk="0" hangingPunct="1">
        <a:lnSpc>
          <a:spcPct val="90000"/>
        </a:lnSpc>
        <a:spcBef>
          <a:spcPct val="0"/>
        </a:spcBef>
        <a:buNone/>
        <a:defRPr sz="2400" kern="1200">
          <a:solidFill>
            <a:schemeClr val="tx1"/>
          </a:solidFill>
          <a:latin typeface="Interstate" pitchFamily="2" charset="77"/>
          <a:ea typeface="+mj-ea"/>
          <a:cs typeface="+mj-cs"/>
        </a:defRPr>
      </a:lvl1pPr>
    </p:titleStyle>
    <p:bodyStyle>
      <a:lvl1pPr marL="228600" indent="-228600" algn="l" defTabSz="914400" rtl="0" eaLnBrk="1" latinLnBrk="0" hangingPunct="1">
        <a:lnSpc>
          <a:spcPts val="1800"/>
        </a:lnSpc>
        <a:spcBef>
          <a:spcPts val="1000"/>
        </a:spcBef>
        <a:buFont typeface="Arial" panose="020B0604020202020204" pitchFamily="34" charset="0"/>
        <a:buChar char="•"/>
        <a:defRPr sz="1400" b="0" i="0" kern="1200">
          <a:solidFill>
            <a:schemeClr val="tx1"/>
          </a:solidFill>
          <a:latin typeface="Interstate Light" pitchFamily="2" charset="77"/>
          <a:ea typeface="+mn-ea"/>
          <a:cs typeface="+mn-cs"/>
        </a:defRPr>
      </a:lvl1pPr>
      <a:lvl2pPr marL="685800" indent="-228600" algn="l" defTabSz="914400" rtl="0" eaLnBrk="1" latinLnBrk="0" hangingPunct="1">
        <a:lnSpc>
          <a:spcPts val="1800"/>
        </a:lnSpc>
        <a:spcBef>
          <a:spcPts val="500"/>
        </a:spcBef>
        <a:buFont typeface="Arial" panose="020B0604020202020204" pitchFamily="34" charset="0"/>
        <a:buChar char="•"/>
        <a:defRPr sz="1400" b="0" i="0" kern="1200">
          <a:solidFill>
            <a:schemeClr val="tx1"/>
          </a:solidFill>
          <a:latin typeface="Interstate Light" pitchFamily="2" charset="77"/>
          <a:ea typeface="+mn-ea"/>
          <a:cs typeface="+mn-cs"/>
        </a:defRPr>
      </a:lvl2pPr>
      <a:lvl3pPr marL="1143000" indent="-228600" algn="l" defTabSz="914400" rtl="0" eaLnBrk="1" latinLnBrk="0" hangingPunct="1">
        <a:lnSpc>
          <a:spcPts val="1800"/>
        </a:lnSpc>
        <a:spcBef>
          <a:spcPts val="500"/>
        </a:spcBef>
        <a:buFont typeface="Arial" panose="020B0604020202020204" pitchFamily="34" charset="0"/>
        <a:buChar char="•"/>
        <a:defRPr sz="1400" b="0" i="0" kern="1200">
          <a:solidFill>
            <a:schemeClr val="tx1"/>
          </a:solidFill>
          <a:latin typeface="Interstate Light" pitchFamily="2" charset="77"/>
          <a:ea typeface="+mn-ea"/>
          <a:cs typeface="+mn-cs"/>
        </a:defRPr>
      </a:lvl3pPr>
      <a:lvl4pPr marL="1600200" indent="-228600" algn="l" defTabSz="914400" rtl="0" eaLnBrk="1" latinLnBrk="0" hangingPunct="1">
        <a:lnSpc>
          <a:spcPts val="1800"/>
        </a:lnSpc>
        <a:spcBef>
          <a:spcPts val="500"/>
        </a:spcBef>
        <a:buFont typeface="Arial" panose="020B0604020202020204" pitchFamily="34" charset="0"/>
        <a:buChar char="•"/>
        <a:defRPr sz="1400" b="0" i="0" kern="1200">
          <a:solidFill>
            <a:schemeClr val="tx1"/>
          </a:solidFill>
          <a:latin typeface="Interstate Light" pitchFamily="2" charset="77"/>
          <a:ea typeface="+mn-ea"/>
          <a:cs typeface="+mn-cs"/>
        </a:defRPr>
      </a:lvl4pPr>
      <a:lvl5pPr marL="2057400" indent="-228600" algn="l" defTabSz="914400" rtl="0" eaLnBrk="1" latinLnBrk="0" hangingPunct="1">
        <a:lnSpc>
          <a:spcPts val="1800"/>
        </a:lnSpc>
        <a:spcBef>
          <a:spcPts val="500"/>
        </a:spcBef>
        <a:buFont typeface="Arial" panose="020B0604020202020204" pitchFamily="34" charset="0"/>
        <a:buChar char="•"/>
        <a:defRPr sz="1400" b="0" i="0" kern="1200">
          <a:solidFill>
            <a:schemeClr val="tx1"/>
          </a:solidFill>
          <a:latin typeface="Interstate Light"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9" userDrawn="1">
          <p15:clr>
            <a:srgbClr val="F26B43"/>
          </p15:clr>
        </p15:guide>
        <p15:guide id="2" orient="horz" pos="300" userDrawn="1">
          <p15:clr>
            <a:srgbClr val="FDE53C"/>
          </p15:clr>
        </p15:guide>
        <p15:guide id="3" orient="horz" pos="663" userDrawn="1">
          <p15:clr>
            <a:srgbClr val="547EBF"/>
          </p15:clr>
        </p15:guide>
        <p15:guide id="4" orient="horz" pos="4020" userDrawn="1">
          <p15:clr>
            <a:srgbClr val="F26B43"/>
          </p15:clr>
        </p15:guide>
        <p15:guide id="5" orient="horz" pos="3657" userDrawn="1">
          <p15:clr>
            <a:srgbClr val="F26B43"/>
          </p15:clr>
        </p15:guide>
        <p15:guide id="6" orient="horz" pos="1139" userDrawn="1">
          <p15:clr>
            <a:srgbClr val="F26B43"/>
          </p15:clr>
        </p15:guide>
        <p15:guide id="7" orient="horz" pos="2160" userDrawn="1">
          <p15:clr>
            <a:srgbClr val="F26B43"/>
          </p15:clr>
        </p15:guide>
        <p15:guide id="8" pos="7151" userDrawn="1">
          <p15:clr>
            <a:srgbClr val="F26B43"/>
          </p15:clr>
        </p15:guide>
        <p15:guide id="9"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s://softologyblog.wordpress.com/2019/03/31/style-transfer-gans-generative-adversarial-networks/" TargetMode="External"/><Relationship Id="rId7" Type="http://schemas.openxmlformats.org/officeDocument/2006/relationships/hyperlink" Target="https://indianexpress.com/article/parenting/blog/could-a-video-game-promote-childrens-understanding-of-war-and-aggression-6298870/" TargetMode="External"/><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19.jpg"/><Relationship Id="rId5" Type="http://schemas.openxmlformats.org/officeDocument/2006/relationships/hyperlink" Target="https://www.visualistan.com/2020/10/facebook-introduces-new-ai-model-for.html" TargetMode="External"/><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8" Type="http://schemas.openxmlformats.org/officeDocument/2006/relationships/hyperlink" Target="https://rafibayer.github.io/2021/07/25/copilot.html" TargetMode="External"/><Relationship Id="rId13" Type="http://schemas.openxmlformats.org/officeDocument/2006/relationships/image" Target="../media/image25.png"/><Relationship Id="rId3" Type="http://schemas.openxmlformats.org/officeDocument/2006/relationships/image" Target="../media/image20.jpg"/><Relationship Id="rId7" Type="http://schemas.openxmlformats.org/officeDocument/2006/relationships/image" Target="../media/image22.png"/><Relationship Id="rId12" Type="http://schemas.openxmlformats.org/officeDocument/2006/relationships/hyperlink" Target="https://www.getapp.com/website-ecommerce-software/a/deepl-pro/" TargetMode="Externa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hyperlink" Target="https://germandigitaltechnologies.de/community/deep-art-effects/" TargetMode="External"/><Relationship Id="rId11" Type="http://schemas.openxmlformats.org/officeDocument/2006/relationships/image" Target="../media/image24.3"/><Relationship Id="rId5" Type="http://schemas.openxmlformats.org/officeDocument/2006/relationships/image" Target="../media/image21.jpg"/><Relationship Id="rId10" Type="http://schemas.openxmlformats.org/officeDocument/2006/relationships/hyperlink" Target="https://www.youtube.com/channel/UCHlJ9ySy3e7gQRQKaa4SUHA" TargetMode="External"/><Relationship Id="rId4" Type="http://schemas.openxmlformats.org/officeDocument/2006/relationships/hyperlink" Target="https://www.appspy.com/app/88549990/chatgpt-chat-gpt-ai-with-gpt-3" TargetMode="External"/><Relationship Id="rId9" Type="http://schemas.openxmlformats.org/officeDocument/2006/relationships/image" Target="../media/image23.jpeg"/><Relationship Id="rId14" Type="http://schemas.openxmlformats.org/officeDocument/2006/relationships/hyperlink" Target="https://www.saashub.com/dall-e-alternative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hyperlink" Target="https://www.scoontv.com/facebook-changes-company-name-to-meta/" TargetMode="External"/><Relationship Id="rId3" Type="http://schemas.openxmlformats.org/officeDocument/2006/relationships/image" Target="../media/image29.jpg"/><Relationship Id="rId7" Type="http://schemas.openxmlformats.org/officeDocument/2006/relationships/image" Target="../media/image31.jp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eldiariony.com/2018/12/24/google-es-la-empresa-con-mejor-reputacion-en-este-2018/" TargetMode="External"/><Relationship Id="rId5" Type="http://schemas.openxmlformats.org/officeDocument/2006/relationships/image" Target="../media/image30.jpg"/><Relationship Id="rId4" Type="http://schemas.openxmlformats.org/officeDocument/2006/relationships/hyperlink" Target="https://blogs.microsoft.com/blog/2012/08/23/microsoft-unveils-a-new-look/"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dev.classmethod.jp/articles/llamaindex-index-persist-load-with-disk/" TargetMode="External"/><Relationship Id="rId5" Type="http://schemas.openxmlformats.org/officeDocument/2006/relationships/image" Target="../media/image33.png"/><Relationship Id="rId4" Type="http://schemas.openxmlformats.org/officeDocument/2006/relationships/hyperlink" Target="https://www.bualabs.com/archives/4958/langchain-the-secret-sauce-to-building-next-level-language-application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7.sv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svg"/><Relationship Id="rId4" Type="http://schemas.openxmlformats.org/officeDocument/2006/relationships/image" Target="../media/image35.svg"/><Relationship Id="rId9"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sv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47.sv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hyperlink" Target="https://www.comptoir-hardware.com/actus/business/23867-ou-en-etait-notre-pote-le-spam-en-decembre-2013-.html" TargetMode="External"/><Relationship Id="rId7" Type="http://schemas.openxmlformats.org/officeDocument/2006/relationships/hyperlink" Target="https://kriyatec.com/what-is-ai-chatbot-why-are-chatbots-important-for-your-business/" TargetMode="External"/><Relationship Id="rId2" Type="http://schemas.openxmlformats.org/officeDocument/2006/relationships/image" Target="../media/image5.jpg"/><Relationship Id="rId1" Type="http://schemas.openxmlformats.org/officeDocument/2006/relationships/slideLayout" Target="../slideLayouts/slideLayout4.xml"/><Relationship Id="rId6" Type="http://schemas.openxmlformats.org/officeDocument/2006/relationships/image" Target="../media/image7.jpeg"/><Relationship Id="rId5" Type="http://schemas.openxmlformats.org/officeDocument/2006/relationships/hyperlink" Target="https://www.flickr.com/photos/stockcatalog/41826734792/" TargetMode="External"/><Relationship Id="rId4" Type="http://schemas.openxmlformats.org/officeDocument/2006/relationships/image" Target="../media/image6.jpg"/><Relationship Id="rId9" Type="http://schemas.openxmlformats.org/officeDocument/2006/relationships/hyperlink" Target="https://www.infoworld.com/article/3623724/github-unveils-ai-coding-assistant-for-visual-studio-code.html"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hyperlink" Target="https://globalresearchsyndicate.com/2020/06/01/how-is-ai-empowering-the-weather-forecasting-technology/" TargetMode="External"/><Relationship Id="rId3" Type="http://schemas.openxmlformats.org/officeDocument/2006/relationships/hyperlink" Target="https://paperswithcode.com/task/object-recognition" TargetMode="External"/><Relationship Id="rId7" Type="http://schemas.openxmlformats.org/officeDocument/2006/relationships/hyperlink" Target="https://yespunjab.com/20-repeat-users-flood-modi-govt-chatbot-with-lockdown-questions/" TargetMode="External"/><Relationship Id="rId12"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Layout" Target="../slideLayouts/slideLayout4.xml"/><Relationship Id="rId6" Type="http://schemas.openxmlformats.org/officeDocument/2006/relationships/image" Target="../media/image11.jpg"/><Relationship Id="rId11" Type="http://schemas.openxmlformats.org/officeDocument/2006/relationships/hyperlink" Target="https://www.fool.com/investing/2021/06/29/crypto-is-crashing-should-you-invest-now-or-wait/" TargetMode="External"/><Relationship Id="rId5" Type="http://schemas.openxmlformats.org/officeDocument/2006/relationships/hyperlink" Target="https://hauteliving.com/hautelawyer/635629/facial-recognition-technology-thing-of-the-past/" TargetMode="External"/><Relationship Id="rId10" Type="http://schemas.openxmlformats.org/officeDocument/2006/relationships/image" Target="../media/image13.jpg"/><Relationship Id="rId4" Type="http://schemas.openxmlformats.org/officeDocument/2006/relationships/image" Target="../media/image10.jpg"/><Relationship Id="rId9" Type="http://schemas.openxmlformats.org/officeDocument/2006/relationships/hyperlink" Target="https://www.pinterest.com/pin/725501821210534901/"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jellyfish.news/what-is-artificial-intelligence/" TargetMode="External"/><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hyperlink" Target="https://www.publicdomainpictures.net/en/view-image.php?image=236923&amp;picture=cat-with-blue-eyes" TargetMode="External"/><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25783" y="1673556"/>
            <a:ext cx="6489417" cy="2920030"/>
          </a:xfrm>
        </p:spPr>
        <p:txBody>
          <a:bodyPr vert="horz" lIns="91440" tIns="45720" rIns="91440" bIns="45720" rtlCol="0" anchor="t">
            <a:normAutofit/>
          </a:bodyPr>
          <a:lstStyle/>
          <a:p>
            <a:pPr>
              <a:lnSpc>
                <a:spcPct val="100000"/>
              </a:lnSpc>
            </a:pPr>
            <a:r>
              <a:rPr lang="en-US" sz="4800" b="1" dirty="0">
                <a:solidFill>
                  <a:srgbClr val="FFFF00"/>
                </a:solidFill>
                <a:latin typeface="Interstate Light"/>
                <a:cs typeface="Calibri"/>
              </a:rPr>
              <a:t>Generating the Future: </a:t>
            </a:r>
          </a:p>
          <a:p>
            <a:pPr>
              <a:lnSpc>
                <a:spcPct val="100000"/>
              </a:lnSpc>
            </a:pPr>
            <a:r>
              <a:rPr lang="en-US" sz="4400" b="1" dirty="0">
                <a:latin typeface="Interstate Light"/>
                <a:cs typeface="Calibri"/>
              </a:rPr>
              <a:t>Exploring the Power of Generative AI</a:t>
            </a:r>
            <a:r>
              <a:rPr lang="en-GB" sz="4400" b="1" dirty="0">
                <a:latin typeface="Interstate Light"/>
                <a:cs typeface="Calibri"/>
              </a:rPr>
              <a:t> </a:t>
            </a:r>
          </a:p>
        </p:txBody>
      </p:sp>
      <p:sp>
        <p:nvSpPr>
          <p:cNvPr id="7" name="Text Placeholder 6">
            <a:extLst>
              <a:ext uri="{FF2B5EF4-FFF2-40B4-BE49-F238E27FC236}">
                <a16:creationId xmlns:a16="http://schemas.microsoft.com/office/drawing/2014/main" id="{66C83908-DEFD-96A4-8467-B2A0E14FE1DA}"/>
              </a:ext>
            </a:extLst>
          </p:cNvPr>
          <p:cNvSpPr>
            <a:spLocks noGrp="1"/>
          </p:cNvSpPr>
          <p:nvPr>
            <p:ph type="body" sz="quarter" idx="11"/>
          </p:nvPr>
        </p:nvSpPr>
        <p:spPr/>
        <p:txBody>
          <a:bodyPr/>
          <a:lstStyle/>
          <a:p>
            <a:pPr lvl="0"/>
            <a:r>
              <a:rPr lang="en-GB" dirty="0"/>
              <a:t>The better the question. The better the answer. The better the world works.</a:t>
            </a:r>
            <a:endParaRPr lang="en-US" dirty="0"/>
          </a:p>
        </p:txBody>
      </p:sp>
    </p:spTree>
    <p:extLst>
      <p:ext uri="{BB962C8B-B14F-4D97-AF65-F5344CB8AC3E}">
        <p14:creationId xmlns:p14="http://schemas.microsoft.com/office/powerpoint/2010/main" val="907158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BFAA82-6A46-1DBB-A202-2FBAC8AE82D9}"/>
              </a:ext>
            </a:extLst>
          </p:cNvPr>
          <p:cNvSpPr>
            <a:spLocks noGrp="1"/>
          </p:cNvSpPr>
          <p:nvPr>
            <p:ph type="title"/>
          </p:nvPr>
        </p:nvSpPr>
        <p:spPr>
          <a:xfrm>
            <a:off x="901902" y="1744921"/>
            <a:ext cx="6598123" cy="956465"/>
          </a:xfrm>
        </p:spPr>
        <p:txBody>
          <a:bodyPr/>
          <a:lstStyle/>
          <a:p>
            <a:r>
              <a:rPr lang="en-US" sz="4400" b="1" dirty="0">
                <a:solidFill>
                  <a:srgbClr val="D1D5DB"/>
                </a:solidFill>
                <a:latin typeface="Söhne"/>
              </a:rPr>
              <a:t>Generative AI: Transforming Creativity and Beyond</a:t>
            </a:r>
          </a:p>
        </p:txBody>
      </p:sp>
      <p:sp>
        <p:nvSpPr>
          <p:cNvPr id="8" name="Title 6">
            <a:extLst>
              <a:ext uri="{FF2B5EF4-FFF2-40B4-BE49-F238E27FC236}">
                <a16:creationId xmlns:a16="http://schemas.microsoft.com/office/drawing/2014/main" id="{15CBE755-45FA-6E39-E8F5-BCB4C11C9F60}"/>
              </a:ext>
            </a:extLst>
          </p:cNvPr>
          <p:cNvSpPr txBox="1">
            <a:spLocks/>
          </p:cNvSpPr>
          <p:nvPr/>
        </p:nvSpPr>
        <p:spPr>
          <a:xfrm>
            <a:off x="901902" y="3767071"/>
            <a:ext cx="7833536" cy="779088"/>
          </a:xfrm>
          <a:prstGeom prst="rect">
            <a:avLst/>
          </a:prstGeom>
        </p:spPr>
        <p:txBody>
          <a:bodyPr vert="horz" lIns="0" tIns="45720" rIns="91440" bIns="45720" rtlCol="0" anchor="t" anchorCtr="0">
            <a:noAutofit/>
          </a:bodyPr>
          <a:lstStyle>
            <a:lvl1pPr algn="l" defTabSz="914400" rtl="0" eaLnBrk="1" latinLnBrk="0" hangingPunct="1">
              <a:lnSpc>
                <a:spcPct val="90000"/>
              </a:lnSpc>
              <a:spcBef>
                <a:spcPct val="0"/>
              </a:spcBef>
              <a:buNone/>
              <a:defRPr sz="2400" kern="1200">
                <a:solidFill>
                  <a:schemeClr val="bg1"/>
                </a:solidFill>
                <a:latin typeface="Interstate" pitchFamily="2" charset="77"/>
                <a:ea typeface="+mj-ea"/>
                <a:cs typeface="+mj-cs"/>
              </a:defRPr>
            </a:lvl1pPr>
          </a:lstStyle>
          <a:p>
            <a:r>
              <a:rPr lang="en-US" sz="2000" dirty="0">
                <a:solidFill>
                  <a:srgbClr val="B2B2B2"/>
                </a:solidFill>
                <a:latin typeface="Georgia"/>
                <a:cs typeface="Calibri Light"/>
              </a:rPr>
              <a:t>“Generative AI is a glimpse into the infinite potential of human creativity amplified by intelligent machines.” – </a:t>
            </a:r>
            <a:r>
              <a:rPr lang="en-US" sz="2000" dirty="0" err="1">
                <a:solidFill>
                  <a:srgbClr val="B2B2B2"/>
                </a:solidFill>
                <a:latin typeface="Georgia"/>
                <a:cs typeface="Calibri Light"/>
              </a:rPr>
              <a:t>ChatGPT</a:t>
            </a:r>
            <a:endParaRPr lang="en-US" sz="2000" dirty="0">
              <a:solidFill>
                <a:srgbClr val="B2B2B2"/>
              </a:solidFill>
              <a:latin typeface="Georgia"/>
              <a:cs typeface="Calibri Light"/>
            </a:endParaRPr>
          </a:p>
        </p:txBody>
      </p:sp>
      <p:sp>
        <p:nvSpPr>
          <p:cNvPr id="4" name="Rectangle 3">
            <a:extLst>
              <a:ext uri="{FF2B5EF4-FFF2-40B4-BE49-F238E27FC236}">
                <a16:creationId xmlns:a16="http://schemas.microsoft.com/office/drawing/2014/main" id="{3C4D57F6-798D-588C-A915-69656C100F5B}"/>
              </a:ext>
            </a:extLst>
          </p:cNvPr>
          <p:cNvSpPr/>
          <p:nvPr/>
        </p:nvSpPr>
        <p:spPr>
          <a:xfrm>
            <a:off x="530731" y="1744921"/>
            <a:ext cx="88105" cy="2626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00343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B84406F-A60C-EDD4-A8EC-1A7A3F9F42E9}"/>
              </a:ext>
            </a:extLst>
          </p:cNvPr>
          <p:cNvSpPr txBox="1"/>
          <p:nvPr/>
        </p:nvSpPr>
        <p:spPr>
          <a:xfrm>
            <a:off x="752475" y="273185"/>
            <a:ext cx="3327400" cy="276999"/>
          </a:xfrm>
          <a:prstGeom prst="rect">
            <a:avLst/>
          </a:prstGeom>
          <a:noFill/>
        </p:spPr>
        <p:txBody>
          <a:bodyPr wrap="square" lIns="91440" tIns="45720" rIns="91440" bIns="45720" anchor="t">
            <a:spAutoFit/>
          </a:bodyPr>
          <a:lstStyle/>
          <a:p>
            <a:r>
              <a:rPr lang="en-US" sz="1200" dirty="0">
                <a:solidFill>
                  <a:schemeClr val="accent1"/>
                </a:solidFill>
                <a:latin typeface="Interstate Light"/>
                <a:cs typeface="Calibri"/>
              </a:rPr>
              <a:t>Generative AI: Transforming Creativity and Beyond</a:t>
            </a:r>
            <a:endParaRPr lang="en-GB" sz="1200" dirty="0">
              <a:solidFill>
                <a:schemeClr val="accent1"/>
              </a:solidFill>
              <a:latin typeface="Interstate Light"/>
              <a:cs typeface="Calibri"/>
            </a:endParaRPr>
          </a:p>
        </p:txBody>
      </p:sp>
      <p:sp>
        <p:nvSpPr>
          <p:cNvPr id="9" name="Rectangle 8">
            <a:extLst>
              <a:ext uri="{FF2B5EF4-FFF2-40B4-BE49-F238E27FC236}">
                <a16:creationId xmlns:a16="http://schemas.microsoft.com/office/drawing/2014/main" id="{33ED571B-93BD-ECAA-4D33-5A8DE87A4925}"/>
              </a:ext>
            </a:extLst>
          </p:cNvPr>
          <p:cNvSpPr/>
          <p:nvPr/>
        </p:nvSpPr>
        <p:spPr>
          <a:xfrm>
            <a:off x="530731" y="349446"/>
            <a:ext cx="88105" cy="2944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29845A7-8EF3-CB8E-2E38-8DB5673348BB}"/>
              </a:ext>
            </a:extLst>
          </p:cNvPr>
          <p:cNvSpPr txBox="1"/>
          <p:nvPr/>
        </p:nvSpPr>
        <p:spPr>
          <a:xfrm>
            <a:off x="848802" y="2594874"/>
            <a:ext cx="3650685" cy="3139321"/>
          </a:xfrm>
          <a:prstGeom prst="rect">
            <a:avLst/>
          </a:prstGeom>
          <a:noFill/>
        </p:spPr>
        <p:txBody>
          <a:bodyPr wrap="square">
            <a:spAutoFit/>
          </a:bodyPr>
          <a:lstStyle/>
          <a:p>
            <a:pPr algn="l"/>
            <a:r>
              <a:rPr lang="en-US" b="0" i="0" dirty="0">
                <a:solidFill>
                  <a:srgbClr val="D1D5DB"/>
                </a:solidFill>
                <a:effectLst/>
                <a:latin typeface="Söhne"/>
              </a:rPr>
              <a:t>It refers to a branch of artificial intelligence that focuses on creating </a:t>
            </a:r>
            <a:r>
              <a:rPr lang="en-US" b="1" i="0" dirty="0">
                <a:solidFill>
                  <a:schemeClr val="accent1"/>
                </a:solidFill>
                <a:effectLst/>
                <a:latin typeface="Söhne"/>
              </a:rPr>
              <a:t>computer systems </a:t>
            </a:r>
            <a:r>
              <a:rPr lang="en-US" b="0" i="0" dirty="0">
                <a:solidFill>
                  <a:srgbClr val="D1D5DB"/>
                </a:solidFill>
                <a:effectLst/>
                <a:latin typeface="Söhne"/>
              </a:rPr>
              <a:t>capable of </a:t>
            </a:r>
            <a:r>
              <a:rPr lang="en-US" b="1" i="0" dirty="0">
                <a:solidFill>
                  <a:schemeClr val="accent1"/>
                </a:solidFill>
                <a:effectLst/>
                <a:latin typeface="Söhne"/>
              </a:rPr>
              <a:t>generating new content</a:t>
            </a:r>
            <a:r>
              <a:rPr lang="en-US" b="0" i="0" dirty="0">
                <a:solidFill>
                  <a:srgbClr val="D1D5DB"/>
                </a:solidFill>
                <a:effectLst/>
                <a:latin typeface="Söhne"/>
              </a:rPr>
              <a:t>, such as </a:t>
            </a:r>
            <a:r>
              <a:rPr lang="en-US" i="0" dirty="0">
                <a:solidFill>
                  <a:srgbClr val="D1D5DB"/>
                </a:solidFill>
                <a:effectLst/>
                <a:latin typeface="Söhne"/>
              </a:rPr>
              <a:t>images</a:t>
            </a:r>
            <a:r>
              <a:rPr lang="en-US" b="0" i="0" dirty="0">
                <a:solidFill>
                  <a:srgbClr val="D1D5DB"/>
                </a:solidFill>
                <a:effectLst/>
                <a:latin typeface="Söhne"/>
              </a:rPr>
              <a:t>, text, music, or even videos. </a:t>
            </a:r>
          </a:p>
          <a:p>
            <a:pPr algn="l"/>
            <a:endParaRPr lang="en-US" dirty="0">
              <a:solidFill>
                <a:srgbClr val="D1D5DB"/>
              </a:solidFill>
              <a:latin typeface="Söhne"/>
            </a:endParaRPr>
          </a:p>
          <a:p>
            <a:pPr algn="l"/>
            <a:r>
              <a:rPr lang="en-US" b="0" i="0" dirty="0">
                <a:solidFill>
                  <a:srgbClr val="D1D5DB"/>
                </a:solidFill>
                <a:effectLst/>
                <a:latin typeface="Söhne"/>
              </a:rPr>
              <a:t>Generative AI models can learn to create realistic and coherent outputs, leading to applications such as </a:t>
            </a:r>
            <a:r>
              <a:rPr lang="en-US" b="1" i="0" dirty="0">
                <a:solidFill>
                  <a:schemeClr val="accent1"/>
                </a:solidFill>
                <a:effectLst/>
                <a:latin typeface="Söhne"/>
              </a:rPr>
              <a:t>image synthesis</a:t>
            </a:r>
            <a:r>
              <a:rPr lang="en-US" b="0" i="0" dirty="0">
                <a:solidFill>
                  <a:srgbClr val="D1D5DB"/>
                </a:solidFill>
                <a:effectLst/>
                <a:latin typeface="Söhne"/>
              </a:rPr>
              <a:t>, </a:t>
            </a:r>
            <a:r>
              <a:rPr lang="en-US" b="1" i="0" dirty="0">
                <a:solidFill>
                  <a:schemeClr val="accent1"/>
                </a:solidFill>
                <a:effectLst/>
                <a:latin typeface="Söhne"/>
              </a:rPr>
              <a:t>text generation</a:t>
            </a:r>
            <a:r>
              <a:rPr lang="en-US" b="0" i="0" dirty="0">
                <a:solidFill>
                  <a:srgbClr val="D1D5DB"/>
                </a:solidFill>
                <a:effectLst/>
                <a:latin typeface="Söhne"/>
              </a:rPr>
              <a:t>, </a:t>
            </a:r>
            <a:r>
              <a:rPr lang="en-US" b="1" i="0" dirty="0">
                <a:solidFill>
                  <a:schemeClr val="accent1"/>
                </a:solidFill>
                <a:effectLst/>
                <a:latin typeface="Söhne"/>
              </a:rPr>
              <a:t>music composition</a:t>
            </a:r>
            <a:r>
              <a:rPr lang="en-US" b="0" i="0" dirty="0">
                <a:solidFill>
                  <a:srgbClr val="D1D5DB"/>
                </a:solidFill>
                <a:effectLst/>
                <a:latin typeface="Söhne"/>
              </a:rPr>
              <a:t>, and more.</a:t>
            </a:r>
          </a:p>
        </p:txBody>
      </p:sp>
      <p:sp>
        <p:nvSpPr>
          <p:cNvPr id="71" name="Title 1">
            <a:extLst>
              <a:ext uri="{FF2B5EF4-FFF2-40B4-BE49-F238E27FC236}">
                <a16:creationId xmlns:a16="http://schemas.microsoft.com/office/drawing/2014/main" id="{AC2C3222-F435-3161-F962-49939C634536}"/>
              </a:ext>
            </a:extLst>
          </p:cNvPr>
          <p:cNvSpPr>
            <a:spLocks noGrp="1"/>
          </p:cNvSpPr>
          <p:nvPr>
            <p:ph type="title"/>
          </p:nvPr>
        </p:nvSpPr>
        <p:spPr>
          <a:xfrm>
            <a:off x="848803" y="752165"/>
            <a:ext cx="3650685" cy="522453"/>
          </a:xfrm>
        </p:spPr>
        <p:txBody>
          <a:bodyPr/>
          <a:lstStyle/>
          <a:p>
            <a:r>
              <a:rPr lang="en-US" sz="3200" b="1" dirty="0">
                <a:solidFill>
                  <a:srgbClr val="D1D5DB"/>
                </a:solidFill>
                <a:latin typeface="Söhne"/>
              </a:rPr>
              <a:t>The Art of Creation: </a:t>
            </a:r>
            <a:br>
              <a:rPr lang="en-US" sz="3200" b="1" dirty="0">
                <a:solidFill>
                  <a:srgbClr val="D1D5DB"/>
                </a:solidFill>
                <a:latin typeface="Söhne"/>
              </a:rPr>
            </a:br>
            <a:r>
              <a:rPr lang="en-US" sz="3200" b="1" dirty="0">
                <a:solidFill>
                  <a:srgbClr val="D1D5DB"/>
                </a:solidFill>
                <a:latin typeface="Söhne"/>
              </a:rPr>
              <a:t>An Introduction to Generative AI</a:t>
            </a:r>
            <a:endParaRPr lang="en-GB" sz="3200" b="1" dirty="0">
              <a:solidFill>
                <a:srgbClr val="D1D5DB"/>
              </a:solidFill>
              <a:latin typeface="Söhne"/>
            </a:endParaRPr>
          </a:p>
        </p:txBody>
      </p:sp>
      <p:grpSp>
        <p:nvGrpSpPr>
          <p:cNvPr id="46" name="Group 45">
            <a:extLst>
              <a:ext uri="{FF2B5EF4-FFF2-40B4-BE49-F238E27FC236}">
                <a16:creationId xmlns:a16="http://schemas.microsoft.com/office/drawing/2014/main" id="{CE2035AD-6EB9-39BE-73C7-FF2FEDC54F19}"/>
              </a:ext>
            </a:extLst>
          </p:cNvPr>
          <p:cNvGrpSpPr/>
          <p:nvPr/>
        </p:nvGrpSpPr>
        <p:grpSpPr>
          <a:xfrm>
            <a:off x="4729453" y="858224"/>
            <a:ext cx="6792739" cy="5141552"/>
            <a:chOff x="4655982" y="760484"/>
            <a:chExt cx="6977615" cy="5281488"/>
          </a:xfrm>
        </p:grpSpPr>
        <p:sp>
          <p:nvSpPr>
            <p:cNvPr id="3" name="TextBox 2">
              <a:extLst>
                <a:ext uri="{FF2B5EF4-FFF2-40B4-BE49-F238E27FC236}">
                  <a16:creationId xmlns:a16="http://schemas.microsoft.com/office/drawing/2014/main" id="{1712E93F-AE53-FF64-850D-F29D5F76268E}"/>
                </a:ext>
              </a:extLst>
            </p:cNvPr>
            <p:cNvSpPr txBox="1"/>
            <p:nvPr/>
          </p:nvSpPr>
          <p:spPr>
            <a:xfrm>
              <a:off x="7334977" y="760484"/>
              <a:ext cx="162576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dirty="0">
                  <a:solidFill>
                    <a:schemeClr val="bg1"/>
                  </a:solidFill>
                  <a:latin typeface="Interstate Light"/>
                  <a:cs typeface="Calibri"/>
                </a:rPr>
                <a:t>Image Synthesis</a:t>
              </a:r>
            </a:p>
          </p:txBody>
        </p:sp>
        <p:sp>
          <p:nvSpPr>
            <p:cNvPr id="4" name="TextBox 3">
              <a:extLst>
                <a:ext uri="{FF2B5EF4-FFF2-40B4-BE49-F238E27FC236}">
                  <a16:creationId xmlns:a16="http://schemas.microsoft.com/office/drawing/2014/main" id="{FF4F5FCE-9ED3-F572-F3ED-2379C8D2A21F}"/>
                </a:ext>
              </a:extLst>
            </p:cNvPr>
            <p:cNvSpPr txBox="1"/>
            <p:nvPr/>
          </p:nvSpPr>
          <p:spPr>
            <a:xfrm>
              <a:off x="4951501" y="3471554"/>
              <a:ext cx="260182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b="1" dirty="0">
                  <a:solidFill>
                    <a:schemeClr val="bg1"/>
                  </a:solidFill>
                  <a:latin typeface="Interstate Light"/>
                  <a:cs typeface="Calibri"/>
                </a:rPr>
                <a:t>Text Generation</a:t>
              </a:r>
            </a:p>
          </p:txBody>
        </p:sp>
        <p:sp>
          <p:nvSpPr>
            <p:cNvPr id="5" name="TextBox 4">
              <a:extLst>
                <a:ext uri="{FF2B5EF4-FFF2-40B4-BE49-F238E27FC236}">
                  <a16:creationId xmlns:a16="http://schemas.microsoft.com/office/drawing/2014/main" id="{3B6EDAE3-7A81-5566-82D2-ED461A018330}"/>
                </a:ext>
              </a:extLst>
            </p:cNvPr>
            <p:cNvSpPr txBox="1"/>
            <p:nvPr/>
          </p:nvSpPr>
          <p:spPr>
            <a:xfrm>
              <a:off x="8596827" y="3471554"/>
              <a:ext cx="2881534" cy="3477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b="1" dirty="0">
                  <a:solidFill>
                    <a:schemeClr val="bg1"/>
                  </a:solidFill>
                  <a:latin typeface="Interstate Light"/>
                  <a:cs typeface="Calibri"/>
                </a:rPr>
                <a:t>Video Game Development</a:t>
              </a:r>
            </a:p>
          </p:txBody>
        </p:sp>
        <p:sp>
          <p:nvSpPr>
            <p:cNvPr id="12" name="TextBox 11">
              <a:extLst>
                <a:ext uri="{FF2B5EF4-FFF2-40B4-BE49-F238E27FC236}">
                  <a16:creationId xmlns:a16="http://schemas.microsoft.com/office/drawing/2014/main" id="{8006C83B-1C35-D01B-E090-E47E86BA16FA}"/>
                </a:ext>
              </a:extLst>
            </p:cNvPr>
            <p:cNvSpPr txBox="1"/>
            <p:nvPr/>
          </p:nvSpPr>
          <p:spPr>
            <a:xfrm>
              <a:off x="7421016" y="2985672"/>
              <a:ext cx="145368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solidFill>
                    <a:schemeClr val="bg1"/>
                  </a:solidFill>
                  <a:latin typeface="Interstate Light"/>
                  <a:cs typeface="Calibri"/>
                </a:rPr>
                <a:t>Style Transfer</a:t>
              </a:r>
            </a:p>
          </p:txBody>
        </p:sp>
        <p:sp>
          <p:nvSpPr>
            <p:cNvPr id="17" name="TextBox 16">
              <a:extLst>
                <a:ext uri="{FF2B5EF4-FFF2-40B4-BE49-F238E27FC236}">
                  <a16:creationId xmlns:a16="http://schemas.microsoft.com/office/drawing/2014/main" id="{B0F113D5-A2DC-E65E-2E7D-330E7384E925}"/>
                </a:ext>
              </a:extLst>
            </p:cNvPr>
            <p:cNvSpPr txBox="1"/>
            <p:nvPr/>
          </p:nvSpPr>
          <p:spPr>
            <a:xfrm>
              <a:off x="5349784" y="5734195"/>
              <a:ext cx="180440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400" b="0" i="0" dirty="0" err="1">
                  <a:solidFill>
                    <a:srgbClr val="D1D5DB"/>
                  </a:solidFill>
                  <a:effectLst/>
                  <a:latin typeface="Söhne"/>
                </a:rPr>
                <a:t>Language</a:t>
              </a:r>
              <a:r>
                <a:rPr lang="fr-FR" sz="1400" b="0" i="0" dirty="0">
                  <a:solidFill>
                    <a:srgbClr val="D1D5DB"/>
                  </a:solidFill>
                  <a:effectLst/>
                  <a:latin typeface="Söhne"/>
                </a:rPr>
                <a:t> Translation</a:t>
              </a:r>
              <a:endParaRPr lang="en-GB" sz="1400" dirty="0">
                <a:solidFill>
                  <a:schemeClr val="bg1"/>
                </a:solidFill>
                <a:latin typeface="Interstate Light"/>
                <a:cs typeface="Calibri"/>
              </a:endParaRPr>
            </a:p>
          </p:txBody>
        </p:sp>
        <p:sp>
          <p:nvSpPr>
            <p:cNvPr id="22" name="TextBox 21">
              <a:extLst>
                <a:ext uri="{FF2B5EF4-FFF2-40B4-BE49-F238E27FC236}">
                  <a16:creationId xmlns:a16="http://schemas.microsoft.com/office/drawing/2014/main" id="{07E6EEF3-41DB-B734-6C64-7216A3E10BB2}"/>
                </a:ext>
              </a:extLst>
            </p:cNvPr>
            <p:cNvSpPr txBox="1"/>
            <p:nvPr/>
          </p:nvSpPr>
          <p:spPr>
            <a:xfrm>
              <a:off x="8638945" y="5723569"/>
              <a:ext cx="2797296" cy="3161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400" b="0" i="0" dirty="0" err="1">
                  <a:solidFill>
                    <a:srgbClr val="D1D5DB"/>
                  </a:solidFill>
                  <a:effectLst/>
                  <a:latin typeface="Söhne"/>
                </a:rPr>
                <a:t>Creation</a:t>
              </a:r>
              <a:r>
                <a:rPr lang="fr-FR" sz="1400" b="0" i="0" dirty="0">
                  <a:solidFill>
                    <a:srgbClr val="D1D5DB"/>
                  </a:solidFill>
                  <a:effectLst/>
                  <a:latin typeface="Söhne"/>
                </a:rPr>
                <a:t> of Animations/</a:t>
              </a:r>
              <a:r>
                <a:rPr lang="fr-FR" sz="1400" b="0" i="0" dirty="0" err="1">
                  <a:solidFill>
                    <a:srgbClr val="D1D5DB"/>
                  </a:solidFill>
                  <a:effectLst/>
                  <a:latin typeface="Söhne"/>
                </a:rPr>
                <a:t>Characters</a:t>
              </a:r>
              <a:endParaRPr lang="en-GB" sz="1400" dirty="0">
                <a:solidFill>
                  <a:schemeClr val="bg1"/>
                </a:solidFill>
                <a:latin typeface="Interstate Light"/>
                <a:cs typeface="Calibri"/>
              </a:endParaRPr>
            </a:p>
          </p:txBody>
        </p:sp>
        <p:sp>
          <p:nvSpPr>
            <p:cNvPr id="32" name="Rectangle: Rounded Corners 31">
              <a:extLst>
                <a:ext uri="{FF2B5EF4-FFF2-40B4-BE49-F238E27FC236}">
                  <a16:creationId xmlns:a16="http://schemas.microsoft.com/office/drawing/2014/main" id="{1DFF3B4D-A36C-385C-3CC1-B0CF913F4900}"/>
                </a:ext>
              </a:extLst>
            </p:cNvPr>
            <p:cNvSpPr/>
            <p:nvPr/>
          </p:nvSpPr>
          <p:spPr>
            <a:xfrm>
              <a:off x="6549775" y="1384227"/>
              <a:ext cx="3192007" cy="1583888"/>
            </a:xfrm>
            <a:prstGeom prst="roundRect">
              <a:avLst/>
            </a:prstGeom>
            <a:blipFill dpi="0" rotWithShape="1">
              <a:blip r:embed="rId2">
                <a:extLst>
                  <a:ext uri="{837473B0-CC2E-450A-ABE3-18F120FF3D39}">
                    <a1611:picAttrSrcUrl xmlns:a1611="http://schemas.microsoft.com/office/drawing/2016/11/main" r:id="rId3"/>
                  </a:ext>
                </a:extLst>
              </a:blip>
              <a:srcRect/>
              <a:stretch>
                <a:fillRect/>
              </a:stretch>
            </a:blipFill>
            <a:ln>
              <a:solidFill>
                <a:schemeClr val="accent1">
                  <a:shade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34" name="Straight Arrow Connector 33">
              <a:extLst>
                <a:ext uri="{FF2B5EF4-FFF2-40B4-BE49-F238E27FC236}">
                  <a16:creationId xmlns:a16="http://schemas.microsoft.com/office/drawing/2014/main" id="{04A5368F-EAFF-3E65-E985-888371046B1E}"/>
                </a:ext>
              </a:extLst>
            </p:cNvPr>
            <p:cNvCxnSpPr>
              <a:stCxn id="3" idx="2"/>
              <a:endCxn id="32" idx="0"/>
            </p:cNvCxnSpPr>
            <p:nvPr/>
          </p:nvCxnSpPr>
          <p:spPr>
            <a:xfrm flipH="1">
              <a:off x="8145779" y="1099038"/>
              <a:ext cx="2081" cy="285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Rounded Corners 35">
              <a:extLst>
                <a:ext uri="{FF2B5EF4-FFF2-40B4-BE49-F238E27FC236}">
                  <a16:creationId xmlns:a16="http://schemas.microsoft.com/office/drawing/2014/main" id="{E8BD3F4B-A89C-B158-71C8-772CC36FF73D}"/>
                </a:ext>
              </a:extLst>
            </p:cNvPr>
            <p:cNvSpPr/>
            <p:nvPr/>
          </p:nvSpPr>
          <p:spPr>
            <a:xfrm>
              <a:off x="4655982" y="4079888"/>
              <a:ext cx="3192007" cy="1583888"/>
            </a:xfrm>
            <a:prstGeom prst="roundRect">
              <a:avLst/>
            </a:prstGeom>
            <a:blipFill dpi="0" rotWithShape="1">
              <a:blip r:embed="rId4">
                <a:extLst>
                  <a:ext uri="{837473B0-CC2E-450A-ABE3-18F120FF3D39}">
                    <a1611:picAttrSrcUrl xmlns:a1611="http://schemas.microsoft.com/office/drawing/2016/11/main" r:id="rId5"/>
                  </a:ext>
                </a:extLst>
              </a:blip>
              <a:srcRect/>
              <a:stretch>
                <a:fillRect/>
              </a:stretch>
            </a:blipFill>
            <a:ln>
              <a:solidFill>
                <a:schemeClr val="accent1">
                  <a:shade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38" name="Straight Arrow Connector 37">
              <a:extLst>
                <a:ext uri="{FF2B5EF4-FFF2-40B4-BE49-F238E27FC236}">
                  <a16:creationId xmlns:a16="http://schemas.microsoft.com/office/drawing/2014/main" id="{09CA7640-AF24-23D3-C7FD-CCEB246ECBA3}"/>
                </a:ext>
              </a:extLst>
            </p:cNvPr>
            <p:cNvCxnSpPr>
              <a:stCxn id="4" idx="2"/>
              <a:endCxn id="36" idx="0"/>
            </p:cNvCxnSpPr>
            <p:nvPr/>
          </p:nvCxnSpPr>
          <p:spPr>
            <a:xfrm flipH="1">
              <a:off x="6251986" y="3810108"/>
              <a:ext cx="428" cy="269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9B6DB792-1B3A-7262-68CA-851F2823306B}"/>
                </a:ext>
              </a:extLst>
            </p:cNvPr>
            <p:cNvSpPr/>
            <p:nvPr/>
          </p:nvSpPr>
          <p:spPr>
            <a:xfrm>
              <a:off x="8441590" y="4079888"/>
              <a:ext cx="3192007" cy="1583888"/>
            </a:xfrm>
            <a:prstGeom prst="roundRect">
              <a:avLst/>
            </a:prstGeom>
            <a:blipFill dpi="0" rotWithShape="1">
              <a:blip r:embed="rId6">
                <a:extLst>
                  <a:ext uri="{837473B0-CC2E-450A-ABE3-18F120FF3D39}">
                    <a1611:picAttrSrcUrl xmlns:a1611="http://schemas.microsoft.com/office/drawing/2016/11/main" r:id="rId7"/>
                  </a:ext>
                </a:extLst>
              </a:blip>
              <a:srcRect/>
              <a:stretch>
                <a:fillRect/>
              </a:stretch>
            </a:blipFill>
            <a:ln>
              <a:solidFill>
                <a:schemeClr val="accent1">
                  <a:shade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44" name="Straight Arrow Connector 43">
              <a:extLst>
                <a:ext uri="{FF2B5EF4-FFF2-40B4-BE49-F238E27FC236}">
                  <a16:creationId xmlns:a16="http://schemas.microsoft.com/office/drawing/2014/main" id="{F966889F-B354-254D-19A6-5772E0C7F8FA}"/>
                </a:ext>
              </a:extLst>
            </p:cNvPr>
            <p:cNvCxnSpPr>
              <a:stCxn id="5" idx="2"/>
              <a:endCxn id="42" idx="0"/>
            </p:cNvCxnSpPr>
            <p:nvPr/>
          </p:nvCxnSpPr>
          <p:spPr>
            <a:xfrm>
              <a:off x="10037594" y="3819323"/>
              <a:ext cx="0" cy="260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15969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ED571B-93BD-ECAA-4D33-5A8DE87A4925}"/>
              </a:ext>
            </a:extLst>
          </p:cNvPr>
          <p:cNvSpPr/>
          <p:nvPr/>
        </p:nvSpPr>
        <p:spPr>
          <a:xfrm>
            <a:off x="530731" y="349446"/>
            <a:ext cx="88105" cy="2944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itle 1">
            <a:extLst>
              <a:ext uri="{FF2B5EF4-FFF2-40B4-BE49-F238E27FC236}">
                <a16:creationId xmlns:a16="http://schemas.microsoft.com/office/drawing/2014/main" id="{AC2C3222-F435-3161-F962-49939C634536}"/>
              </a:ext>
            </a:extLst>
          </p:cNvPr>
          <p:cNvSpPr>
            <a:spLocks noGrp="1"/>
          </p:cNvSpPr>
          <p:nvPr>
            <p:ph type="title"/>
          </p:nvPr>
        </p:nvSpPr>
        <p:spPr>
          <a:xfrm>
            <a:off x="848803" y="752165"/>
            <a:ext cx="4929828" cy="1725855"/>
          </a:xfrm>
        </p:spPr>
        <p:txBody>
          <a:bodyPr/>
          <a:lstStyle/>
          <a:p>
            <a:r>
              <a:rPr lang="en-US" sz="3200" b="1" dirty="0">
                <a:solidFill>
                  <a:srgbClr val="D1D5DB"/>
                </a:solidFill>
                <a:latin typeface="Söhne"/>
              </a:rPr>
              <a:t>Generative AI for Everyone: Empowering Daily Creativity</a:t>
            </a:r>
            <a:endParaRPr lang="en-GB" sz="3200" b="1" dirty="0">
              <a:solidFill>
                <a:srgbClr val="D1D5DB"/>
              </a:solidFill>
              <a:latin typeface="Söhne"/>
            </a:endParaRPr>
          </a:p>
        </p:txBody>
      </p:sp>
      <p:sp>
        <p:nvSpPr>
          <p:cNvPr id="4" name="TextBox 3">
            <a:extLst>
              <a:ext uri="{FF2B5EF4-FFF2-40B4-BE49-F238E27FC236}">
                <a16:creationId xmlns:a16="http://schemas.microsoft.com/office/drawing/2014/main" id="{4E96C342-9894-364C-92E6-2C83727F1432}"/>
              </a:ext>
            </a:extLst>
          </p:cNvPr>
          <p:cNvSpPr txBox="1"/>
          <p:nvPr/>
        </p:nvSpPr>
        <p:spPr>
          <a:xfrm>
            <a:off x="752475" y="273185"/>
            <a:ext cx="3327400" cy="276999"/>
          </a:xfrm>
          <a:prstGeom prst="rect">
            <a:avLst/>
          </a:prstGeom>
          <a:noFill/>
        </p:spPr>
        <p:txBody>
          <a:bodyPr wrap="square" lIns="91440" tIns="45720" rIns="91440" bIns="45720" anchor="t">
            <a:spAutoFit/>
          </a:bodyPr>
          <a:lstStyle/>
          <a:p>
            <a:r>
              <a:rPr lang="en-US" sz="1200" dirty="0">
                <a:solidFill>
                  <a:schemeClr val="accent1"/>
                </a:solidFill>
                <a:latin typeface="Interstate Light"/>
                <a:cs typeface="Calibri"/>
              </a:rPr>
              <a:t>Generative AI: Transforming Creativity and Beyond</a:t>
            </a:r>
            <a:endParaRPr lang="en-GB" sz="1200" dirty="0">
              <a:solidFill>
                <a:schemeClr val="accent1"/>
              </a:solidFill>
              <a:latin typeface="Interstate Light"/>
              <a:cs typeface="Calibri"/>
            </a:endParaRPr>
          </a:p>
        </p:txBody>
      </p:sp>
      <p:grpSp>
        <p:nvGrpSpPr>
          <p:cNvPr id="73" name="Group 72">
            <a:extLst>
              <a:ext uri="{FF2B5EF4-FFF2-40B4-BE49-F238E27FC236}">
                <a16:creationId xmlns:a16="http://schemas.microsoft.com/office/drawing/2014/main" id="{64311EE3-9A26-F934-D534-4354F87FF48E}"/>
              </a:ext>
            </a:extLst>
          </p:cNvPr>
          <p:cNvGrpSpPr/>
          <p:nvPr/>
        </p:nvGrpSpPr>
        <p:grpSpPr>
          <a:xfrm>
            <a:off x="1266282" y="2153616"/>
            <a:ext cx="9659436" cy="3460606"/>
            <a:chOff x="1295228" y="2583673"/>
            <a:chExt cx="9659436" cy="3460606"/>
          </a:xfrm>
        </p:grpSpPr>
        <p:sp>
          <p:nvSpPr>
            <p:cNvPr id="6" name="TextBox 5">
              <a:extLst>
                <a:ext uri="{FF2B5EF4-FFF2-40B4-BE49-F238E27FC236}">
                  <a16:creationId xmlns:a16="http://schemas.microsoft.com/office/drawing/2014/main" id="{EB7E6798-877A-A58D-A159-17EE685B867B}"/>
                </a:ext>
              </a:extLst>
            </p:cNvPr>
            <p:cNvSpPr txBox="1"/>
            <p:nvPr/>
          </p:nvSpPr>
          <p:spPr>
            <a:xfrm>
              <a:off x="7918852" y="2583673"/>
              <a:ext cx="163159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b="1">
                  <a:solidFill>
                    <a:srgbClr val="FFFF00"/>
                  </a:solidFill>
                  <a:latin typeface="Interstate Light"/>
                  <a:cs typeface="Calibri"/>
                </a:defRPr>
              </a:lvl1pPr>
            </a:lstStyle>
            <a:p>
              <a:r>
                <a:rPr lang="en-GB" dirty="0"/>
                <a:t>Image Synthesis</a:t>
              </a:r>
            </a:p>
          </p:txBody>
        </p:sp>
        <p:sp>
          <p:nvSpPr>
            <p:cNvPr id="7" name="TextBox 6">
              <a:extLst>
                <a:ext uri="{FF2B5EF4-FFF2-40B4-BE49-F238E27FC236}">
                  <a16:creationId xmlns:a16="http://schemas.microsoft.com/office/drawing/2014/main" id="{7B06E695-663A-1716-E030-5DE4ADA2CE42}"/>
                </a:ext>
              </a:extLst>
            </p:cNvPr>
            <p:cNvSpPr txBox="1"/>
            <p:nvPr/>
          </p:nvSpPr>
          <p:spPr>
            <a:xfrm>
              <a:off x="2482457" y="2583673"/>
              <a:ext cx="206166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b="1" dirty="0">
                  <a:solidFill>
                    <a:srgbClr val="FFFF00"/>
                  </a:solidFill>
                  <a:latin typeface="Interstate Light"/>
                  <a:cs typeface="Calibri"/>
                </a:rPr>
                <a:t>Text Generation</a:t>
              </a:r>
            </a:p>
          </p:txBody>
        </p:sp>
        <p:sp>
          <p:nvSpPr>
            <p:cNvPr id="11" name="TextBox 10">
              <a:extLst>
                <a:ext uri="{FF2B5EF4-FFF2-40B4-BE49-F238E27FC236}">
                  <a16:creationId xmlns:a16="http://schemas.microsoft.com/office/drawing/2014/main" id="{D6D5AEEF-E065-2B9C-8DD7-8FBFA540A23A}"/>
                </a:ext>
              </a:extLst>
            </p:cNvPr>
            <p:cNvSpPr txBox="1"/>
            <p:nvPr/>
          </p:nvSpPr>
          <p:spPr>
            <a:xfrm>
              <a:off x="7886516" y="4603484"/>
              <a:ext cx="16962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b="1" i="0">
                  <a:solidFill>
                    <a:schemeClr val="bg1"/>
                  </a:solidFill>
                  <a:effectLst/>
                  <a:latin typeface="Söhne"/>
                </a:defRPr>
              </a:lvl1pPr>
            </a:lstStyle>
            <a:p>
              <a:r>
                <a:rPr lang="en-GB" dirty="0"/>
                <a:t>Deep Art Effects</a:t>
              </a:r>
            </a:p>
          </p:txBody>
        </p:sp>
        <p:sp>
          <p:nvSpPr>
            <p:cNvPr id="12" name="TextBox 11">
              <a:extLst>
                <a:ext uri="{FF2B5EF4-FFF2-40B4-BE49-F238E27FC236}">
                  <a16:creationId xmlns:a16="http://schemas.microsoft.com/office/drawing/2014/main" id="{EE91A019-2C6E-3505-838A-895885478050}"/>
                </a:ext>
              </a:extLst>
            </p:cNvPr>
            <p:cNvSpPr txBox="1"/>
            <p:nvPr/>
          </p:nvSpPr>
          <p:spPr>
            <a:xfrm>
              <a:off x="2798313" y="4603484"/>
              <a:ext cx="142979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600" b="1" i="0" dirty="0" err="1">
                  <a:solidFill>
                    <a:schemeClr val="bg1"/>
                  </a:solidFill>
                  <a:effectLst/>
                  <a:latin typeface="Söhne"/>
                </a:rPr>
                <a:t>ChatGPT</a:t>
              </a:r>
              <a:endParaRPr lang="en-GB" sz="1600" b="1" dirty="0">
                <a:solidFill>
                  <a:schemeClr val="bg1"/>
                </a:solidFill>
                <a:latin typeface="Interstate Light"/>
                <a:cs typeface="Calibri"/>
              </a:endParaRPr>
            </a:p>
          </p:txBody>
        </p:sp>
        <p:sp>
          <p:nvSpPr>
            <p:cNvPr id="16" name="Rectangle: Rounded Corners 15">
              <a:extLst>
                <a:ext uri="{FF2B5EF4-FFF2-40B4-BE49-F238E27FC236}">
                  <a16:creationId xmlns:a16="http://schemas.microsoft.com/office/drawing/2014/main" id="{34FF58EB-0D2B-7141-932D-B63C290A0529}"/>
                </a:ext>
              </a:extLst>
            </p:cNvPr>
            <p:cNvSpPr/>
            <p:nvPr/>
          </p:nvSpPr>
          <p:spPr>
            <a:xfrm>
              <a:off x="2881783" y="3175888"/>
              <a:ext cx="1262853" cy="1255060"/>
            </a:xfrm>
            <a:prstGeom prst="roundRect">
              <a:avLst/>
            </a:prstGeom>
            <a:blipFill dpi="0" rotWithShape="1">
              <a:blip r:embed="rId3">
                <a:extLst>
                  <a:ext uri="{837473B0-CC2E-450A-ABE3-18F120FF3D39}">
                    <a1611:picAttrSrcUrl xmlns:a1611="http://schemas.microsoft.com/office/drawing/2016/11/main" r:id="rId4"/>
                  </a:ext>
                </a:extLst>
              </a:blip>
              <a:srcRect/>
              <a:stretch>
                <a:fillRect/>
              </a:stretch>
            </a:blipFill>
            <a:ln>
              <a:solidFill>
                <a:schemeClr val="accent1">
                  <a:shade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7" name="Straight Arrow Connector 16">
              <a:extLst>
                <a:ext uri="{FF2B5EF4-FFF2-40B4-BE49-F238E27FC236}">
                  <a16:creationId xmlns:a16="http://schemas.microsoft.com/office/drawing/2014/main" id="{03DC9CCC-1F17-D771-78C1-CEAE06FA7051}"/>
                </a:ext>
              </a:extLst>
            </p:cNvPr>
            <p:cNvCxnSpPr>
              <a:cxnSpLocks/>
              <a:stCxn id="7" idx="2"/>
              <a:endCxn id="16" idx="0"/>
            </p:cNvCxnSpPr>
            <p:nvPr/>
          </p:nvCxnSpPr>
          <p:spPr>
            <a:xfrm flipH="1">
              <a:off x="3513210" y="2922227"/>
              <a:ext cx="81" cy="253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61689A1F-C18C-65A7-29A4-A4F5D1D60ABE}"/>
                </a:ext>
              </a:extLst>
            </p:cNvPr>
            <p:cNvSpPr/>
            <p:nvPr/>
          </p:nvSpPr>
          <p:spPr>
            <a:xfrm>
              <a:off x="8103225" y="3175888"/>
              <a:ext cx="1262853" cy="1255060"/>
            </a:xfrm>
            <a:prstGeom prst="roundRect">
              <a:avLst/>
            </a:prstGeom>
            <a:blipFill dpi="0" rotWithShape="1">
              <a:blip r:embed="rId5">
                <a:extLst>
                  <a:ext uri="{837473B0-CC2E-450A-ABE3-18F120FF3D39}">
                    <a1611:picAttrSrcUrl xmlns:a1611="http://schemas.microsoft.com/office/drawing/2016/11/main" r:id="rId6"/>
                  </a:ext>
                </a:extLst>
              </a:blip>
              <a:srcRect/>
              <a:stretch>
                <a:fillRect/>
              </a:stretch>
            </a:blipFill>
            <a:ln>
              <a:solidFill>
                <a:schemeClr val="accent1">
                  <a:shade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31" name="Straight Arrow Connector 30">
              <a:extLst>
                <a:ext uri="{FF2B5EF4-FFF2-40B4-BE49-F238E27FC236}">
                  <a16:creationId xmlns:a16="http://schemas.microsoft.com/office/drawing/2014/main" id="{FBC0369D-5792-C45E-4C81-816E6DAC2865}"/>
                </a:ext>
              </a:extLst>
            </p:cNvPr>
            <p:cNvCxnSpPr>
              <a:cxnSpLocks/>
              <a:stCxn id="6" idx="2"/>
              <a:endCxn id="29" idx="0"/>
            </p:cNvCxnSpPr>
            <p:nvPr/>
          </p:nvCxnSpPr>
          <p:spPr>
            <a:xfrm>
              <a:off x="8734652" y="2922227"/>
              <a:ext cx="0" cy="253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3508364E-D9F2-DE75-C4C2-69C237739485}"/>
                </a:ext>
              </a:extLst>
            </p:cNvPr>
            <p:cNvSpPr/>
            <p:nvPr/>
          </p:nvSpPr>
          <p:spPr>
            <a:xfrm>
              <a:off x="1434559" y="3175888"/>
              <a:ext cx="1262853" cy="1255060"/>
            </a:xfrm>
            <a:prstGeom prst="roundRect">
              <a:avLst/>
            </a:prstGeom>
            <a:blipFill dpi="0" rotWithShape="1">
              <a:blip r:embed="rId7">
                <a:extLst>
                  <a:ext uri="{837473B0-CC2E-450A-ABE3-18F120FF3D39}">
                    <a1611:picAttrSrcUrl xmlns:a1611="http://schemas.microsoft.com/office/drawing/2016/11/main" r:id="rId8"/>
                  </a:ext>
                </a:extLst>
              </a:blip>
              <a:srcRect/>
              <a:stretch>
                <a:fillRect/>
              </a:stretch>
            </a:blipFill>
            <a:ln>
              <a:solidFill>
                <a:schemeClr val="accent1">
                  <a:shade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9" name="TextBox 38">
              <a:extLst>
                <a:ext uri="{FF2B5EF4-FFF2-40B4-BE49-F238E27FC236}">
                  <a16:creationId xmlns:a16="http://schemas.microsoft.com/office/drawing/2014/main" id="{29AA82F4-5CF1-1237-8E88-31AB43E84ED3}"/>
                </a:ext>
              </a:extLst>
            </p:cNvPr>
            <p:cNvSpPr txBox="1"/>
            <p:nvPr/>
          </p:nvSpPr>
          <p:spPr>
            <a:xfrm>
              <a:off x="1295229" y="4603484"/>
              <a:ext cx="154151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600" b="1" i="0" dirty="0" err="1">
                  <a:solidFill>
                    <a:schemeClr val="bg1"/>
                  </a:solidFill>
                  <a:effectLst/>
                  <a:latin typeface="Söhne"/>
                </a:rPr>
                <a:t>Github</a:t>
              </a:r>
              <a:r>
                <a:rPr lang="fr-FR" sz="1600" b="1" i="0" dirty="0">
                  <a:solidFill>
                    <a:schemeClr val="bg1"/>
                  </a:solidFill>
                  <a:effectLst/>
                  <a:latin typeface="Söhne"/>
                </a:rPr>
                <a:t> </a:t>
              </a:r>
              <a:r>
                <a:rPr lang="fr-FR" sz="1600" b="1" i="0" dirty="0" err="1">
                  <a:solidFill>
                    <a:schemeClr val="bg1"/>
                  </a:solidFill>
                  <a:effectLst/>
                  <a:latin typeface="Söhne"/>
                </a:rPr>
                <a:t>Copilot</a:t>
              </a:r>
              <a:endParaRPr lang="en-GB" sz="1600" b="1" dirty="0">
                <a:solidFill>
                  <a:schemeClr val="bg1"/>
                </a:solidFill>
                <a:latin typeface="Interstate Light"/>
                <a:cs typeface="Calibri"/>
              </a:endParaRPr>
            </a:p>
          </p:txBody>
        </p:sp>
        <p:sp>
          <p:nvSpPr>
            <p:cNvPr id="41" name="Rectangle: Rounded Corners 40">
              <a:extLst>
                <a:ext uri="{FF2B5EF4-FFF2-40B4-BE49-F238E27FC236}">
                  <a16:creationId xmlns:a16="http://schemas.microsoft.com/office/drawing/2014/main" id="{89C64BEE-A243-368B-7B0F-D2433BE422AC}"/>
                </a:ext>
              </a:extLst>
            </p:cNvPr>
            <p:cNvSpPr/>
            <p:nvPr/>
          </p:nvSpPr>
          <p:spPr>
            <a:xfrm>
              <a:off x="6656001" y="3175888"/>
              <a:ext cx="1262853" cy="1255060"/>
            </a:xfrm>
            <a:prstGeom prst="roundRect">
              <a:avLst/>
            </a:prstGeom>
            <a:blipFill dpi="0" rotWithShape="1">
              <a:blip r:embed="rId9">
                <a:extLst>
                  <a:ext uri="{837473B0-CC2E-450A-ABE3-18F120FF3D39}">
                    <a1611:picAttrSrcUrl xmlns:a1611="http://schemas.microsoft.com/office/drawing/2016/11/main" r:id="rId10"/>
                  </a:ext>
                </a:extLst>
              </a:blip>
              <a:srcRect/>
              <a:stretch>
                <a:fillRect/>
              </a:stretch>
            </a:blipFill>
            <a:ln>
              <a:solidFill>
                <a:schemeClr val="accent1">
                  <a:shade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3" name="Rectangle: Rounded Corners 42">
              <a:extLst>
                <a:ext uri="{FF2B5EF4-FFF2-40B4-BE49-F238E27FC236}">
                  <a16:creationId xmlns:a16="http://schemas.microsoft.com/office/drawing/2014/main" id="{C2DA5A15-52C4-AF0A-4B68-C6977AC0C6E0}"/>
                </a:ext>
              </a:extLst>
            </p:cNvPr>
            <p:cNvSpPr/>
            <p:nvPr/>
          </p:nvSpPr>
          <p:spPr>
            <a:xfrm>
              <a:off x="4329007" y="3175888"/>
              <a:ext cx="1262853" cy="1255060"/>
            </a:xfrm>
            <a:prstGeom prst="roundRect">
              <a:avLst/>
            </a:prstGeom>
            <a:blipFill dpi="0" rotWithShape="1">
              <a:blip r:embed="rId11">
                <a:extLst>
                  <a:ext uri="{837473B0-CC2E-450A-ABE3-18F120FF3D39}">
                    <a1611:picAttrSrcUrl xmlns:a1611="http://schemas.microsoft.com/office/drawing/2016/11/main" r:id="rId12"/>
                  </a:ext>
                </a:extLst>
              </a:blip>
              <a:srcRect/>
              <a:stretch>
                <a:fillRect/>
              </a:stretch>
            </a:blipFill>
            <a:ln>
              <a:solidFill>
                <a:schemeClr val="accent1">
                  <a:shade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4" name="TextBox 43">
              <a:extLst>
                <a:ext uri="{FF2B5EF4-FFF2-40B4-BE49-F238E27FC236}">
                  <a16:creationId xmlns:a16="http://schemas.microsoft.com/office/drawing/2014/main" id="{68156C42-65B6-3FB5-AA93-94297B1BA0A9}"/>
                </a:ext>
              </a:extLst>
            </p:cNvPr>
            <p:cNvSpPr txBox="1"/>
            <p:nvPr/>
          </p:nvSpPr>
          <p:spPr>
            <a:xfrm>
              <a:off x="4245536" y="4603484"/>
              <a:ext cx="142979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600" b="1" i="0" dirty="0" err="1">
                  <a:solidFill>
                    <a:schemeClr val="bg1"/>
                  </a:solidFill>
                  <a:effectLst/>
                  <a:latin typeface="Söhne"/>
                </a:rPr>
                <a:t>DeepL</a:t>
              </a:r>
              <a:endParaRPr lang="en-GB" sz="1600" b="1" dirty="0">
                <a:solidFill>
                  <a:schemeClr val="bg1"/>
                </a:solidFill>
                <a:latin typeface="Interstate Light"/>
                <a:cs typeface="Calibri"/>
              </a:endParaRPr>
            </a:p>
          </p:txBody>
        </p:sp>
        <p:sp>
          <p:nvSpPr>
            <p:cNvPr id="45" name="TextBox 44">
              <a:extLst>
                <a:ext uri="{FF2B5EF4-FFF2-40B4-BE49-F238E27FC236}">
                  <a16:creationId xmlns:a16="http://schemas.microsoft.com/office/drawing/2014/main" id="{260C69E2-87D2-6DCC-CA4C-38613F9262C6}"/>
                </a:ext>
              </a:extLst>
            </p:cNvPr>
            <p:cNvSpPr txBox="1"/>
            <p:nvPr/>
          </p:nvSpPr>
          <p:spPr>
            <a:xfrm>
              <a:off x="6572530" y="4603484"/>
              <a:ext cx="14297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b="1" i="0">
                  <a:solidFill>
                    <a:schemeClr val="bg1"/>
                  </a:solidFill>
                  <a:effectLst/>
                  <a:latin typeface="Söhne"/>
                </a:defRPr>
              </a:lvl1pPr>
            </a:lstStyle>
            <a:p>
              <a:r>
                <a:rPr lang="fr-FR" dirty="0"/>
                <a:t>Designs.ai</a:t>
              </a:r>
              <a:endParaRPr lang="en-GB" dirty="0"/>
            </a:p>
          </p:txBody>
        </p:sp>
        <p:sp>
          <p:nvSpPr>
            <p:cNvPr id="46" name="Rectangle: Rounded Corners 45">
              <a:extLst>
                <a:ext uri="{FF2B5EF4-FFF2-40B4-BE49-F238E27FC236}">
                  <a16:creationId xmlns:a16="http://schemas.microsoft.com/office/drawing/2014/main" id="{0988EACD-9471-45A1-7DED-D020FECC672E}"/>
                </a:ext>
              </a:extLst>
            </p:cNvPr>
            <p:cNvSpPr/>
            <p:nvPr/>
          </p:nvSpPr>
          <p:spPr>
            <a:xfrm>
              <a:off x="9550449" y="3175888"/>
              <a:ext cx="1262853" cy="1255060"/>
            </a:xfrm>
            <a:prstGeom prst="roundRect">
              <a:avLst/>
            </a:prstGeom>
            <a:blipFill dpi="0" rotWithShape="1">
              <a:blip r:embed="rId13">
                <a:extLst>
                  <a:ext uri="{837473B0-CC2E-450A-ABE3-18F120FF3D39}">
                    <a1611:picAttrSrcUrl xmlns:a1611="http://schemas.microsoft.com/office/drawing/2016/11/main" r:id="rId14"/>
                  </a:ext>
                </a:extLst>
              </a:blip>
              <a:srcRect/>
              <a:stretch>
                <a:fillRect/>
              </a:stretch>
            </a:blipFill>
            <a:ln>
              <a:solidFill>
                <a:schemeClr val="accent1">
                  <a:shade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TextBox 46">
              <a:extLst>
                <a:ext uri="{FF2B5EF4-FFF2-40B4-BE49-F238E27FC236}">
                  <a16:creationId xmlns:a16="http://schemas.microsoft.com/office/drawing/2014/main" id="{18B85846-07BB-88CA-9456-CEAC4A33F552}"/>
                </a:ext>
              </a:extLst>
            </p:cNvPr>
            <p:cNvSpPr txBox="1"/>
            <p:nvPr/>
          </p:nvSpPr>
          <p:spPr>
            <a:xfrm>
              <a:off x="9466977" y="4603484"/>
              <a:ext cx="142979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GB"/>
              </a:defPPr>
              <a:lvl1pPr algn="ctr">
                <a:defRPr sz="1600" b="1" i="0">
                  <a:solidFill>
                    <a:schemeClr val="bg1"/>
                  </a:solidFill>
                  <a:effectLst/>
                  <a:latin typeface="Söhne"/>
                </a:defRPr>
              </a:lvl1pPr>
            </a:lstStyle>
            <a:p>
              <a:r>
                <a:rPr lang="fr-FR" dirty="0"/>
                <a:t>DALL-E</a:t>
              </a:r>
              <a:endParaRPr lang="en-GB" dirty="0"/>
            </a:p>
          </p:txBody>
        </p:sp>
        <p:sp>
          <p:nvSpPr>
            <p:cNvPr id="49" name="TextBox 48">
              <a:extLst>
                <a:ext uri="{FF2B5EF4-FFF2-40B4-BE49-F238E27FC236}">
                  <a16:creationId xmlns:a16="http://schemas.microsoft.com/office/drawing/2014/main" id="{5E44E9F4-CB10-A2DF-40B2-17F1C2ADB89E}"/>
                </a:ext>
              </a:extLst>
            </p:cNvPr>
            <p:cNvSpPr txBox="1"/>
            <p:nvPr/>
          </p:nvSpPr>
          <p:spPr>
            <a:xfrm>
              <a:off x="1295228" y="5459504"/>
              <a:ext cx="154151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600" b="0" i="0" dirty="0">
                  <a:solidFill>
                    <a:srgbClr val="D1D5DB"/>
                  </a:solidFill>
                  <a:effectLst/>
                  <a:latin typeface="Söhne"/>
                </a:rPr>
                <a:t>Code </a:t>
              </a:r>
              <a:r>
                <a:rPr lang="fr-FR" sz="1600" b="0" i="0" dirty="0" err="1">
                  <a:solidFill>
                    <a:srgbClr val="D1D5DB"/>
                  </a:solidFill>
                  <a:effectLst/>
                  <a:latin typeface="Söhne"/>
                </a:rPr>
                <a:t>Completion</a:t>
              </a:r>
              <a:endParaRPr lang="en-GB" sz="1600" dirty="0">
                <a:solidFill>
                  <a:schemeClr val="bg1"/>
                </a:solidFill>
                <a:latin typeface="Interstate Light"/>
                <a:cs typeface="Calibri"/>
              </a:endParaRPr>
            </a:p>
          </p:txBody>
        </p:sp>
        <p:cxnSp>
          <p:nvCxnSpPr>
            <p:cNvPr id="51" name="Straight Arrow Connector 50">
              <a:extLst>
                <a:ext uri="{FF2B5EF4-FFF2-40B4-BE49-F238E27FC236}">
                  <a16:creationId xmlns:a16="http://schemas.microsoft.com/office/drawing/2014/main" id="{4D1A38B2-CEDB-AC6E-8998-BFDDC078E2E4}"/>
                </a:ext>
              </a:extLst>
            </p:cNvPr>
            <p:cNvCxnSpPr>
              <a:stCxn id="39" idx="2"/>
              <a:endCxn id="49" idx="0"/>
            </p:cNvCxnSpPr>
            <p:nvPr/>
          </p:nvCxnSpPr>
          <p:spPr>
            <a:xfrm flipH="1">
              <a:off x="2065984" y="4942038"/>
              <a:ext cx="1" cy="517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FF1F9C0-5405-93A8-9725-96DC29876289}"/>
                </a:ext>
              </a:extLst>
            </p:cNvPr>
            <p:cNvSpPr txBox="1"/>
            <p:nvPr/>
          </p:nvSpPr>
          <p:spPr>
            <a:xfrm>
              <a:off x="2742453" y="5459503"/>
              <a:ext cx="154151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600" b="0" i="0" dirty="0" err="1">
                  <a:solidFill>
                    <a:srgbClr val="D1D5DB"/>
                  </a:solidFill>
                  <a:effectLst/>
                  <a:latin typeface="Söhne"/>
                </a:rPr>
                <a:t>Conversational</a:t>
              </a:r>
              <a:r>
                <a:rPr lang="fr-FR" sz="1600" b="0" i="0" dirty="0">
                  <a:solidFill>
                    <a:srgbClr val="D1D5DB"/>
                  </a:solidFill>
                  <a:effectLst/>
                  <a:latin typeface="Söhne"/>
                </a:rPr>
                <a:t> AI</a:t>
              </a:r>
              <a:endParaRPr lang="en-GB" sz="1600" dirty="0">
                <a:solidFill>
                  <a:schemeClr val="bg1"/>
                </a:solidFill>
                <a:latin typeface="Interstate Light"/>
                <a:cs typeface="Calibri"/>
              </a:endParaRPr>
            </a:p>
          </p:txBody>
        </p:sp>
        <p:cxnSp>
          <p:nvCxnSpPr>
            <p:cNvPr id="56" name="Straight Arrow Connector 55">
              <a:extLst>
                <a:ext uri="{FF2B5EF4-FFF2-40B4-BE49-F238E27FC236}">
                  <a16:creationId xmlns:a16="http://schemas.microsoft.com/office/drawing/2014/main" id="{5E0E8806-9BF8-A355-488F-734F74585B38}"/>
                </a:ext>
              </a:extLst>
            </p:cNvPr>
            <p:cNvCxnSpPr>
              <a:stCxn id="12" idx="2"/>
              <a:endCxn id="52" idx="0"/>
            </p:cNvCxnSpPr>
            <p:nvPr/>
          </p:nvCxnSpPr>
          <p:spPr>
            <a:xfrm flipH="1">
              <a:off x="3513209" y="4942038"/>
              <a:ext cx="1" cy="517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1D4127B-8892-15F1-E0FD-A31F3FC9D01C}"/>
                </a:ext>
              </a:extLst>
            </p:cNvPr>
            <p:cNvSpPr txBox="1"/>
            <p:nvPr/>
          </p:nvSpPr>
          <p:spPr>
            <a:xfrm>
              <a:off x="4228107" y="5459503"/>
              <a:ext cx="154151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600" b="0" i="0" dirty="0" err="1">
                  <a:solidFill>
                    <a:srgbClr val="D1D5DB"/>
                  </a:solidFill>
                  <a:effectLst/>
                  <a:latin typeface="Söhne"/>
                </a:rPr>
                <a:t>Language</a:t>
              </a:r>
              <a:r>
                <a:rPr lang="fr-FR" sz="1600" b="0" i="0" dirty="0">
                  <a:solidFill>
                    <a:srgbClr val="D1D5DB"/>
                  </a:solidFill>
                  <a:effectLst/>
                  <a:latin typeface="Söhne"/>
                </a:rPr>
                <a:t> Translation</a:t>
              </a:r>
              <a:endParaRPr lang="en-GB" sz="1600" dirty="0">
                <a:solidFill>
                  <a:schemeClr val="bg1"/>
                </a:solidFill>
                <a:latin typeface="Interstate Light"/>
                <a:cs typeface="Calibri"/>
              </a:endParaRPr>
            </a:p>
          </p:txBody>
        </p:sp>
        <p:cxnSp>
          <p:nvCxnSpPr>
            <p:cNvPr id="61" name="Straight Arrow Connector 60">
              <a:extLst>
                <a:ext uri="{FF2B5EF4-FFF2-40B4-BE49-F238E27FC236}">
                  <a16:creationId xmlns:a16="http://schemas.microsoft.com/office/drawing/2014/main" id="{216AC111-5F80-2D9C-B1F8-ABD1D7D25E3D}"/>
                </a:ext>
              </a:extLst>
            </p:cNvPr>
            <p:cNvCxnSpPr>
              <a:stCxn id="44" idx="2"/>
              <a:endCxn id="59" idx="0"/>
            </p:cNvCxnSpPr>
            <p:nvPr/>
          </p:nvCxnSpPr>
          <p:spPr>
            <a:xfrm>
              <a:off x="4960433" y="4942038"/>
              <a:ext cx="38430" cy="517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193C9CC-1515-CFC9-A0F2-AC0D27E058D0}"/>
                </a:ext>
              </a:extLst>
            </p:cNvPr>
            <p:cNvSpPr txBox="1"/>
            <p:nvPr/>
          </p:nvSpPr>
          <p:spPr>
            <a:xfrm>
              <a:off x="6518463" y="5459502"/>
              <a:ext cx="154151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600" b="0" i="0" dirty="0">
                  <a:solidFill>
                    <a:srgbClr val="D1D5DB"/>
                  </a:solidFill>
                  <a:effectLst/>
                  <a:latin typeface="Söhne"/>
                </a:rPr>
                <a:t>Content </a:t>
              </a:r>
              <a:r>
                <a:rPr lang="fr-FR" sz="1600" b="0" i="0" dirty="0" err="1">
                  <a:solidFill>
                    <a:srgbClr val="D1D5DB"/>
                  </a:solidFill>
                  <a:effectLst/>
                  <a:latin typeface="Söhne"/>
                </a:rPr>
                <a:t>Creation</a:t>
              </a:r>
              <a:endParaRPr lang="en-GB" sz="1600" dirty="0">
                <a:solidFill>
                  <a:schemeClr val="bg1"/>
                </a:solidFill>
                <a:latin typeface="Interstate Light"/>
                <a:cs typeface="Calibri"/>
              </a:endParaRPr>
            </a:p>
          </p:txBody>
        </p:sp>
        <p:cxnSp>
          <p:nvCxnSpPr>
            <p:cNvPr id="65" name="Straight Arrow Connector 64">
              <a:extLst>
                <a:ext uri="{FF2B5EF4-FFF2-40B4-BE49-F238E27FC236}">
                  <a16:creationId xmlns:a16="http://schemas.microsoft.com/office/drawing/2014/main" id="{97E74CCA-DAD8-DCF2-D781-5A77324F9A6E}"/>
                </a:ext>
              </a:extLst>
            </p:cNvPr>
            <p:cNvCxnSpPr>
              <a:stCxn id="45" idx="2"/>
              <a:endCxn id="63" idx="0"/>
            </p:cNvCxnSpPr>
            <p:nvPr/>
          </p:nvCxnSpPr>
          <p:spPr>
            <a:xfrm>
              <a:off x="7287427" y="4972816"/>
              <a:ext cx="1792" cy="486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3503305-85DC-E2CA-CF56-2E6FB0CF30B8}"/>
                </a:ext>
              </a:extLst>
            </p:cNvPr>
            <p:cNvSpPr txBox="1"/>
            <p:nvPr/>
          </p:nvSpPr>
          <p:spPr>
            <a:xfrm>
              <a:off x="7965808" y="5459502"/>
              <a:ext cx="154151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600" b="0" i="0" dirty="0">
                  <a:solidFill>
                    <a:srgbClr val="D1D5DB"/>
                  </a:solidFill>
                  <a:effectLst/>
                  <a:latin typeface="Söhne"/>
                </a:rPr>
                <a:t>Style Transfer</a:t>
              </a:r>
              <a:endParaRPr lang="en-GB" sz="1600" dirty="0">
                <a:solidFill>
                  <a:schemeClr val="bg1"/>
                </a:solidFill>
                <a:latin typeface="Interstate Light"/>
                <a:cs typeface="Calibri"/>
              </a:endParaRPr>
            </a:p>
          </p:txBody>
        </p:sp>
        <p:sp>
          <p:nvSpPr>
            <p:cNvPr id="67" name="TextBox 66">
              <a:extLst>
                <a:ext uri="{FF2B5EF4-FFF2-40B4-BE49-F238E27FC236}">
                  <a16:creationId xmlns:a16="http://schemas.microsoft.com/office/drawing/2014/main" id="{8308EECD-6DEF-0D1A-37AF-E9ECF0910AEB}"/>
                </a:ext>
              </a:extLst>
            </p:cNvPr>
            <p:cNvSpPr txBox="1"/>
            <p:nvPr/>
          </p:nvSpPr>
          <p:spPr>
            <a:xfrm>
              <a:off x="9413153" y="5459502"/>
              <a:ext cx="154151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1600" b="0" i="0" dirty="0">
                  <a:solidFill>
                    <a:srgbClr val="D1D5DB"/>
                  </a:solidFill>
                  <a:effectLst/>
                  <a:latin typeface="Söhne"/>
                </a:rPr>
                <a:t>Art </a:t>
              </a:r>
              <a:r>
                <a:rPr lang="fr-FR" sz="1600" b="0" i="0" dirty="0" err="1">
                  <a:solidFill>
                    <a:srgbClr val="D1D5DB"/>
                  </a:solidFill>
                  <a:effectLst/>
                  <a:latin typeface="Söhne"/>
                </a:rPr>
                <a:t>Generation</a:t>
              </a:r>
              <a:endParaRPr lang="en-GB" sz="1600" dirty="0">
                <a:solidFill>
                  <a:schemeClr val="bg1"/>
                </a:solidFill>
                <a:latin typeface="Interstate Light"/>
                <a:cs typeface="Calibri"/>
              </a:endParaRPr>
            </a:p>
          </p:txBody>
        </p:sp>
        <p:cxnSp>
          <p:nvCxnSpPr>
            <p:cNvPr id="69" name="Straight Arrow Connector 68">
              <a:extLst>
                <a:ext uri="{FF2B5EF4-FFF2-40B4-BE49-F238E27FC236}">
                  <a16:creationId xmlns:a16="http://schemas.microsoft.com/office/drawing/2014/main" id="{71C19772-D317-6096-3228-280B4C0310F6}"/>
                </a:ext>
              </a:extLst>
            </p:cNvPr>
            <p:cNvCxnSpPr>
              <a:stCxn id="11" idx="2"/>
              <a:endCxn id="66" idx="0"/>
            </p:cNvCxnSpPr>
            <p:nvPr/>
          </p:nvCxnSpPr>
          <p:spPr>
            <a:xfrm>
              <a:off x="8734651" y="4972816"/>
              <a:ext cx="1913" cy="486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9E56492-7375-DB42-AC7D-FE921A34C1B9}"/>
                </a:ext>
              </a:extLst>
            </p:cNvPr>
            <p:cNvCxnSpPr>
              <a:stCxn id="47" idx="2"/>
              <a:endCxn id="67" idx="0"/>
            </p:cNvCxnSpPr>
            <p:nvPr/>
          </p:nvCxnSpPr>
          <p:spPr>
            <a:xfrm>
              <a:off x="10181874" y="4972816"/>
              <a:ext cx="2035" cy="486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3" name="Connector: Elbow 2">
            <a:extLst>
              <a:ext uri="{FF2B5EF4-FFF2-40B4-BE49-F238E27FC236}">
                <a16:creationId xmlns:a16="http://schemas.microsoft.com/office/drawing/2014/main" id="{C2A64FB1-2284-7761-CDBB-E9DF824CD1EC}"/>
              </a:ext>
            </a:extLst>
          </p:cNvPr>
          <p:cNvCxnSpPr>
            <a:stCxn id="7" idx="1"/>
            <a:endCxn id="38" idx="0"/>
          </p:cNvCxnSpPr>
          <p:nvPr/>
        </p:nvCxnSpPr>
        <p:spPr>
          <a:xfrm rot="10800000" flipV="1">
            <a:off x="2037041" y="2322893"/>
            <a:ext cx="416471" cy="42293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A445F6B7-F493-A3D5-C811-C3B477097703}"/>
              </a:ext>
            </a:extLst>
          </p:cNvPr>
          <p:cNvCxnSpPr>
            <a:stCxn id="7" idx="3"/>
            <a:endCxn id="43" idx="0"/>
          </p:cNvCxnSpPr>
          <p:nvPr/>
        </p:nvCxnSpPr>
        <p:spPr>
          <a:xfrm>
            <a:off x="4515178" y="2322893"/>
            <a:ext cx="416310" cy="42293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07DA6EB6-2241-C0C2-A097-E13AA45902E5}"/>
              </a:ext>
            </a:extLst>
          </p:cNvPr>
          <p:cNvCxnSpPr>
            <a:stCxn id="6" idx="1"/>
            <a:endCxn id="41" idx="0"/>
          </p:cNvCxnSpPr>
          <p:nvPr/>
        </p:nvCxnSpPr>
        <p:spPr>
          <a:xfrm rot="10800000" flipV="1">
            <a:off x="7258482" y="2322893"/>
            <a:ext cx="631424" cy="42293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9BE70B7-6DE3-BFF8-6C6A-FB8C12EB365D}"/>
              </a:ext>
            </a:extLst>
          </p:cNvPr>
          <p:cNvCxnSpPr>
            <a:stCxn id="6" idx="3"/>
            <a:endCxn id="46" idx="0"/>
          </p:cNvCxnSpPr>
          <p:nvPr/>
        </p:nvCxnSpPr>
        <p:spPr>
          <a:xfrm>
            <a:off x="9521505" y="2322893"/>
            <a:ext cx="631425" cy="42293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313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ED571B-93BD-ECAA-4D33-5A8DE87A4925}"/>
              </a:ext>
            </a:extLst>
          </p:cNvPr>
          <p:cNvSpPr/>
          <p:nvPr/>
        </p:nvSpPr>
        <p:spPr>
          <a:xfrm>
            <a:off x="530731" y="349446"/>
            <a:ext cx="88105" cy="2944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itle 1">
            <a:extLst>
              <a:ext uri="{FF2B5EF4-FFF2-40B4-BE49-F238E27FC236}">
                <a16:creationId xmlns:a16="http://schemas.microsoft.com/office/drawing/2014/main" id="{AC2C3222-F435-3161-F962-49939C634536}"/>
              </a:ext>
            </a:extLst>
          </p:cNvPr>
          <p:cNvSpPr>
            <a:spLocks noGrp="1"/>
          </p:cNvSpPr>
          <p:nvPr>
            <p:ph type="title"/>
          </p:nvPr>
        </p:nvSpPr>
        <p:spPr>
          <a:xfrm>
            <a:off x="848803" y="752166"/>
            <a:ext cx="5335687" cy="1036442"/>
          </a:xfrm>
        </p:spPr>
        <p:txBody>
          <a:bodyPr/>
          <a:lstStyle/>
          <a:p>
            <a:r>
              <a:rPr lang="en-US" sz="3200" b="1" dirty="0">
                <a:solidFill>
                  <a:srgbClr val="D1D5DB"/>
                </a:solidFill>
                <a:latin typeface="Söhne"/>
              </a:rPr>
              <a:t>Generative AI Models: A Multifaceted Spectrum</a:t>
            </a:r>
            <a:endParaRPr lang="en-GB" sz="3200" b="1" dirty="0">
              <a:solidFill>
                <a:srgbClr val="D1D5DB"/>
              </a:solidFill>
              <a:latin typeface="Söhne"/>
            </a:endParaRPr>
          </a:p>
        </p:txBody>
      </p:sp>
      <p:sp>
        <p:nvSpPr>
          <p:cNvPr id="3" name="TextBox 2">
            <a:extLst>
              <a:ext uri="{FF2B5EF4-FFF2-40B4-BE49-F238E27FC236}">
                <a16:creationId xmlns:a16="http://schemas.microsoft.com/office/drawing/2014/main" id="{3ECF1AB5-B699-D18E-CD6F-134F995DE53B}"/>
              </a:ext>
            </a:extLst>
          </p:cNvPr>
          <p:cNvSpPr txBox="1"/>
          <p:nvPr/>
        </p:nvSpPr>
        <p:spPr>
          <a:xfrm>
            <a:off x="752475" y="210946"/>
            <a:ext cx="3327400" cy="276999"/>
          </a:xfrm>
          <a:prstGeom prst="rect">
            <a:avLst/>
          </a:prstGeom>
          <a:noFill/>
        </p:spPr>
        <p:txBody>
          <a:bodyPr wrap="square" lIns="91440" tIns="45720" rIns="91440" bIns="45720" anchor="t">
            <a:spAutoFit/>
          </a:bodyPr>
          <a:lstStyle/>
          <a:p>
            <a:r>
              <a:rPr lang="en-US" sz="1200" dirty="0">
                <a:solidFill>
                  <a:schemeClr val="accent1"/>
                </a:solidFill>
                <a:latin typeface="Interstate Light"/>
                <a:cs typeface="Calibri"/>
              </a:rPr>
              <a:t>Generative AI: Transforming Creativity and Beyond</a:t>
            </a:r>
            <a:endParaRPr lang="en-GB" sz="1200" dirty="0">
              <a:solidFill>
                <a:schemeClr val="accent1"/>
              </a:solidFill>
              <a:latin typeface="Interstate Light"/>
              <a:cs typeface="Calibri"/>
            </a:endParaRPr>
          </a:p>
        </p:txBody>
      </p:sp>
      <p:sp>
        <p:nvSpPr>
          <p:cNvPr id="4" name="TextBox 3">
            <a:extLst>
              <a:ext uri="{FF2B5EF4-FFF2-40B4-BE49-F238E27FC236}">
                <a16:creationId xmlns:a16="http://schemas.microsoft.com/office/drawing/2014/main" id="{696FC0CB-FB00-F506-6C43-EAB60D006047}"/>
              </a:ext>
            </a:extLst>
          </p:cNvPr>
          <p:cNvSpPr txBox="1"/>
          <p:nvPr/>
        </p:nvSpPr>
        <p:spPr>
          <a:xfrm>
            <a:off x="5295480" y="2494952"/>
            <a:ext cx="2118724" cy="783193"/>
          </a:xfrm>
          <a:prstGeom prst="roundRect">
            <a:avLst/>
          </a:prstGeom>
          <a:noFill/>
          <a:ln w="15875">
            <a:solidFill>
              <a:schemeClr val="bg1"/>
            </a:solidFill>
            <a:prstDash val="sysDash"/>
          </a:ln>
        </p:spPr>
        <p:txBody>
          <a:bodyPr wrap="square">
            <a:spAutoFit/>
          </a:bodyPr>
          <a:lstStyle/>
          <a:p>
            <a:pPr algn="ctr"/>
            <a:r>
              <a:rPr lang="en-US" sz="2000" i="0" dirty="0">
                <a:solidFill>
                  <a:schemeClr val="bg1"/>
                </a:solidFill>
                <a:effectLst/>
                <a:latin typeface="Söhne"/>
              </a:rPr>
              <a:t>Generative AI NN Architectures</a:t>
            </a:r>
          </a:p>
        </p:txBody>
      </p:sp>
      <p:sp>
        <p:nvSpPr>
          <p:cNvPr id="6" name="TextBox 5">
            <a:extLst>
              <a:ext uri="{FF2B5EF4-FFF2-40B4-BE49-F238E27FC236}">
                <a16:creationId xmlns:a16="http://schemas.microsoft.com/office/drawing/2014/main" id="{F9BE3B37-D87D-22D5-17B8-471990A63EF2}"/>
              </a:ext>
            </a:extLst>
          </p:cNvPr>
          <p:cNvSpPr txBox="1"/>
          <p:nvPr/>
        </p:nvSpPr>
        <p:spPr>
          <a:xfrm>
            <a:off x="5295480" y="3953638"/>
            <a:ext cx="2118724" cy="442674"/>
          </a:xfrm>
          <a:prstGeom prst="roundRect">
            <a:avLst/>
          </a:prstGeom>
          <a:noFill/>
          <a:ln w="15875">
            <a:solidFill>
              <a:schemeClr val="bg1"/>
            </a:solidFill>
            <a:prstDash val="sysDash"/>
          </a:ln>
        </p:spPr>
        <p:txBody>
          <a:bodyPr wrap="square">
            <a:spAutoFit/>
          </a:bodyPr>
          <a:lstStyle/>
          <a:p>
            <a:pPr algn="ctr"/>
            <a:r>
              <a:rPr lang="en-US" sz="2000" i="0" dirty="0">
                <a:solidFill>
                  <a:schemeClr val="bg1"/>
                </a:solidFill>
                <a:effectLst/>
                <a:latin typeface="Söhne"/>
              </a:rPr>
              <a:t>Transformers</a:t>
            </a:r>
          </a:p>
        </p:txBody>
      </p:sp>
      <p:sp>
        <p:nvSpPr>
          <p:cNvPr id="7" name="TextBox 6">
            <a:extLst>
              <a:ext uri="{FF2B5EF4-FFF2-40B4-BE49-F238E27FC236}">
                <a16:creationId xmlns:a16="http://schemas.microsoft.com/office/drawing/2014/main" id="{F700C6CA-CB89-0108-BC88-B4DF7D2AF01D}"/>
              </a:ext>
            </a:extLst>
          </p:cNvPr>
          <p:cNvSpPr txBox="1"/>
          <p:nvPr/>
        </p:nvSpPr>
        <p:spPr>
          <a:xfrm>
            <a:off x="1567541" y="3953636"/>
            <a:ext cx="2874073" cy="783193"/>
          </a:xfrm>
          <a:prstGeom prst="roundRect">
            <a:avLst/>
          </a:prstGeom>
          <a:noFill/>
          <a:ln w="15875">
            <a:solidFill>
              <a:schemeClr val="bg1"/>
            </a:solidFill>
            <a:prstDash val="sysDash"/>
          </a:ln>
        </p:spPr>
        <p:txBody>
          <a:bodyPr wrap="square">
            <a:spAutoFit/>
          </a:bodyPr>
          <a:lstStyle/>
          <a:p>
            <a:pPr algn="ctr"/>
            <a:r>
              <a:rPr lang="en-US" sz="2000" i="0" dirty="0">
                <a:solidFill>
                  <a:schemeClr val="bg1"/>
                </a:solidFill>
                <a:effectLst/>
                <a:latin typeface="Söhne"/>
              </a:rPr>
              <a:t>GANs (Generative Adversarial Networks)</a:t>
            </a:r>
          </a:p>
        </p:txBody>
      </p:sp>
      <p:sp>
        <p:nvSpPr>
          <p:cNvPr id="8" name="TextBox 7">
            <a:extLst>
              <a:ext uri="{FF2B5EF4-FFF2-40B4-BE49-F238E27FC236}">
                <a16:creationId xmlns:a16="http://schemas.microsoft.com/office/drawing/2014/main" id="{1E085D29-6022-EE87-A614-71FA75E669FF}"/>
              </a:ext>
            </a:extLst>
          </p:cNvPr>
          <p:cNvSpPr txBox="1"/>
          <p:nvPr/>
        </p:nvSpPr>
        <p:spPr>
          <a:xfrm>
            <a:off x="8268070" y="3953636"/>
            <a:ext cx="2328015" cy="783193"/>
          </a:xfrm>
          <a:prstGeom prst="roundRect">
            <a:avLst/>
          </a:prstGeom>
          <a:noFill/>
          <a:ln w="15875">
            <a:solidFill>
              <a:schemeClr val="bg1"/>
            </a:solidFill>
            <a:prstDash val="sysDash"/>
          </a:ln>
        </p:spPr>
        <p:txBody>
          <a:bodyPr wrap="square">
            <a:spAutoFit/>
          </a:bodyPr>
          <a:lstStyle/>
          <a:p>
            <a:pPr algn="ctr"/>
            <a:r>
              <a:rPr lang="en-US" sz="2000" i="0" dirty="0">
                <a:solidFill>
                  <a:schemeClr val="bg1"/>
                </a:solidFill>
                <a:effectLst/>
                <a:latin typeface="Söhne"/>
              </a:rPr>
              <a:t>Probabilistic Graphical Models</a:t>
            </a:r>
          </a:p>
        </p:txBody>
      </p:sp>
      <p:cxnSp>
        <p:nvCxnSpPr>
          <p:cNvPr id="11" name="Straight Arrow Connector 10">
            <a:extLst>
              <a:ext uri="{FF2B5EF4-FFF2-40B4-BE49-F238E27FC236}">
                <a16:creationId xmlns:a16="http://schemas.microsoft.com/office/drawing/2014/main" id="{A8357362-D155-3D93-6CA9-4FF51828C12D}"/>
              </a:ext>
            </a:extLst>
          </p:cNvPr>
          <p:cNvCxnSpPr>
            <a:cxnSpLocks/>
            <a:stCxn id="4" idx="2"/>
            <a:endCxn id="6" idx="0"/>
          </p:cNvCxnSpPr>
          <p:nvPr/>
        </p:nvCxnSpPr>
        <p:spPr>
          <a:xfrm>
            <a:off x="6354842" y="3278145"/>
            <a:ext cx="0" cy="675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6DE2586-AA67-A138-4A3C-BD1FC5EAC7CE}"/>
              </a:ext>
            </a:extLst>
          </p:cNvPr>
          <p:cNvCxnSpPr>
            <a:cxnSpLocks/>
            <a:stCxn id="4" idx="1"/>
            <a:endCxn id="7" idx="0"/>
          </p:cNvCxnSpPr>
          <p:nvPr/>
        </p:nvCxnSpPr>
        <p:spPr>
          <a:xfrm rot="10800000" flipV="1">
            <a:off x="3004578" y="2886548"/>
            <a:ext cx="2290902" cy="10670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CBF7A35D-C345-52CB-B5E1-613A9DF215EC}"/>
              </a:ext>
            </a:extLst>
          </p:cNvPr>
          <p:cNvCxnSpPr>
            <a:cxnSpLocks/>
            <a:stCxn id="4" idx="3"/>
            <a:endCxn id="8" idx="0"/>
          </p:cNvCxnSpPr>
          <p:nvPr/>
        </p:nvCxnSpPr>
        <p:spPr>
          <a:xfrm>
            <a:off x="7414204" y="2886549"/>
            <a:ext cx="2017874" cy="10670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087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ED571B-93BD-ECAA-4D33-5A8DE87A4925}"/>
              </a:ext>
            </a:extLst>
          </p:cNvPr>
          <p:cNvSpPr/>
          <p:nvPr/>
        </p:nvSpPr>
        <p:spPr>
          <a:xfrm>
            <a:off x="530731" y="349446"/>
            <a:ext cx="88105" cy="2944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itle 1">
            <a:extLst>
              <a:ext uri="{FF2B5EF4-FFF2-40B4-BE49-F238E27FC236}">
                <a16:creationId xmlns:a16="http://schemas.microsoft.com/office/drawing/2014/main" id="{AC2C3222-F435-3161-F962-49939C634536}"/>
              </a:ext>
            </a:extLst>
          </p:cNvPr>
          <p:cNvSpPr>
            <a:spLocks noGrp="1"/>
          </p:cNvSpPr>
          <p:nvPr>
            <p:ph type="title"/>
          </p:nvPr>
        </p:nvSpPr>
        <p:spPr>
          <a:xfrm>
            <a:off x="848803" y="752166"/>
            <a:ext cx="5335687" cy="1036442"/>
          </a:xfrm>
        </p:spPr>
        <p:txBody>
          <a:bodyPr/>
          <a:lstStyle/>
          <a:p>
            <a:r>
              <a:rPr lang="en-US" sz="3200" b="1" dirty="0">
                <a:solidFill>
                  <a:srgbClr val="D1D5DB"/>
                </a:solidFill>
                <a:latin typeface="Söhne"/>
              </a:rPr>
              <a:t>Generative AI Models: Transformers</a:t>
            </a:r>
            <a:endParaRPr lang="en-GB" sz="3200" b="1" dirty="0">
              <a:solidFill>
                <a:srgbClr val="D1D5DB"/>
              </a:solidFill>
              <a:latin typeface="Söhne"/>
            </a:endParaRPr>
          </a:p>
        </p:txBody>
      </p:sp>
      <p:sp>
        <p:nvSpPr>
          <p:cNvPr id="3" name="TextBox 2">
            <a:extLst>
              <a:ext uri="{FF2B5EF4-FFF2-40B4-BE49-F238E27FC236}">
                <a16:creationId xmlns:a16="http://schemas.microsoft.com/office/drawing/2014/main" id="{3ECF1AB5-B699-D18E-CD6F-134F995DE53B}"/>
              </a:ext>
            </a:extLst>
          </p:cNvPr>
          <p:cNvSpPr txBox="1"/>
          <p:nvPr/>
        </p:nvSpPr>
        <p:spPr>
          <a:xfrm>
            <a:off x="752475" y="210946"/>
            <a:ext cx="3327400" cy="276999"/>
          </a:xfrm>
          <a:prstGeom prst="rect">
            <a:avLst/>
          </a:prstGeom>
          <a:noFill/>
        </p:spPr>
        <p:txBody>
          <a:bodyPr wrap="square" lIns="91440" tIns="45720" rIns="91440" bIns="45720" anchor="t">
            <a:spAutoFit/>
          </a:bodyPr>
          <a:lstStyle/>
          <a:p>
            <a:r>
              <a:rPr lang="en-US" sz="1200" dirty="0">
                <a:solidFill>
                  <a:schemeClr val="accent1"/>
                </a:solidFill>
                <a:latin typeface="Interstate Light"/>
                <a:cs typeface="Calibri"/>
              </a:rPr>
              <a:t>Generative AI: Transforming Creativity and Beyond</a:t>
            </a:r>
            <a:endParaRPr lang="en-GB" sz="1200" dirty="0">
              <a:solidFill>
                <a:schemeClr val="accent1"/>
              </a:solidFill>
              <a:latin typeface="Interstate Light"/>
              <a:cs typeface="Calibri"/>
            </a:endParaRPr>
          </a:p>
        </p:txBody>
      </p:sp>
      <p:pic>
        <p:nvPicPr>
          <p:cNvPr id="8" name="Google Shape;474;p51">
            <a:extLst>
              <a:ext uri="{FF2B5EF4-FFF2-40B4-BE49-F238E27FC236}">
                <a16:creationId xmlns:a16="http://schemas.microsoft.com/office/drawing/2014/main" id="{3BEABE64-E321-8B0B-3A8A-C87ED979B483}"/>
              </a:ext>
            </a:extLst>
          </p:cNvPr>
          <p:cNvPicPr preferRelativeResize="0"/>
          <p:nvPr/>
        </p:nvPicPr>
        <p:blipFill>
          <a:blip r:embed="rId3">
            <a:alphaModFix/>
          </a:blip>
          <a:stretch>
            <a:fillRect/>
          </a:stretch>
        </p:blipFill>
        <p:spPr>
          <a:xfrm>
            <a:off x="2601459" y="1788608"/>
            <a:ext cx="6989082" cy="4619546"/>
          </a:xfrm>
          <a:prstGeom prst="roundRect">
            <a:avLst>
              <a:gd name="adj" fmla="val 8805"/>
            </a:avLst>
          </a:prstGeom>
          <a:noFill/>
          <a:ln>
            <a:noFill/>
          </a:ln>
        </p:spPr>
      </p:pic>
    </p:spTree>
    <p:extLst>
      <p:ext uri="{BB962C8B-B14F-4D97-AF65-F5344CB8AC3E}">
        <p14:creationId xmlns:p14="http://schemas.microsoft.com/office/powerpoint/2010/main" val="3324451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ED571B-93BD-ECAA-4D33-5A8DE87A4925}"/>
              </a:ext>
            </a:extLst>
          </p:cNvPr>
          <p:cNvSpPr/>
          <p:nvPr/>
        </p:nvSpPr>
        <p:spPr>
          <a:xfrm>
            <a:off x="530731" y="349446"/>
            <a:ext cx="88105" cy="2944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itle 1">
            <a:extLst>
              <a:ext uri="{FF2B5EF4-FFF2-40B4-BE49-F238E27FC236}">
                <a16:creationId xmlns:a16="http://schemas.microsoft.com/office/drawing/2014/main" id="{AC2C3222-F435-3161-F962-49939C634536}"/>
              </a:ext>
            </a:extLst>
          </p:cNvPr>
          <p:cNvSpPr>
            <a:spLocks noGrp="1"/>
          </p:cNvSpPr>
          <p:nvPr>
            <p:ph type="title"/>
          </p:nvPr>
        </p:nvSpPr>
        <p:spPr>
          <a:xfrm>
            <a:off x="848803" y="772263"/>
            <a:ext cx="5335687" cy="1036442"/>
          </a:xfrm>
        </p:spPr>
        <p:txBody>
          <a:bodyPr/>
          <a:lstStyle/>
          <a:p>
            <a:r>
              <a:rPr lang="en-US" sz="3200" b="1" dirty="0">
                <a:solidFill>
                  <a:srgbClr val="D1D5DB"/>
                </a:solidFill>
                <a:latin typeface="Söhne"/>
              </a:rPr>
              <a:t>Large Language Models as Generative Powerhouses</a:t>
            </a:r>
            <a:endParaRPr lang="en-GB" sz="3200" b="1" dirty="0">
              <a:solidFill>
                <a:srgbClr val="D1D5DB"/>
              </a:solidFill>
              <a:latin typeface="Söhne"/>
            </a:endParaRPr>
          </a:p>
        </p:txBody>
      </p:sp>
      <p:sp>
        <p:nvSpPr>
          <p:cNvPr id="3" name="TextBox 2">
            <a:extLst>
              <a:ext uri="{FF2B5EF4-FFF2-40B4-BE49-F238E27FC236}">
                <a16:creationId xmlns:a16="http://schemas.microsoft.com/office/drawing/2014/main" id="{3ECF1AB5-B699-D18E-CD6F-134F995DE53B}"/>
              </a:ext>
            </a:extLst>
          </p:cNvPr>
          <p:cNvSpPr txBox="1"/>
          <p:nvPr/>
        </p:nvSpPr>
        <p:spPr>
          <a:xfrm>
            <a:off x="772572" y="265612"/>
            <a:ext cx="3327400" cy="276999"/>
          </a:xfrm>
          <a:prstGeom prst="rect">
            <a:avLst/>
          </a:prstGeom>
          <a:noFill/>
        </p:spPr>
        <p:txBody>
          <a:bodyPr wrap="square" lIns="91440" tIns="45720" rIns="91440" bIns="45720" anchor="t">
            <a:spAutoFit/>
          </a:bodyPr>
          <a:lstStyle/>
          <a:p>
            <a:r>
              <a:rPr lang="en-US" sz="1200" dirty="0">
                <a:solidFill>
                  <a:schemeClr val="accent1"/>
                </a:solidFill>
                <a:latin typeface="Interstate Light"/>
                <a:cs typeface="Calibri"/>
              </a:rPr>
              <a:t>Generative AI: Transforming Creativity and Beyond</a:t>
            </a:r>
            <a:endParaRPr lang="en-GB" sz="1200" dirty="0">
              <a:solidFill>
                <a:schemeClr val="accent1"/>
              </a:solidFill>
              <a:latin typeface="Interstate Light"/>
              <a:cs typeface="Calibri"/>
            </a:endParaRPr>
          </a:p>
        </p:txBody>
      </p:sp>
      <p:sp>
        <p:nvSpPr>
          <p:cNvPr id="2" name="Rectangle: Rounded Corners 1">
            <a:extLst>
              <a:ext uri="{FF2B5EF4-FFF2-40B4-BE49-F238E27FC236}">
                <a16:creationId xmlns:a16="http://schemas.microsoft.com/office/drawing/2014/main" id="{28D76671-8406-B9AC-1873-1395BE3B64FF}"/>
              </a:ext>
            </a:extLst>
          </p:cNvPr>
          <p:cNvSpPr/>
          <p:nvPr/>
        </p:nvSpPr>
        <p:spPr>
          <a:xfrm>
            <a:off x="1753439" y="1788608"/>
            <a:ext cx="7439130" cy="4582047"/>
          </a:xfrm>
          <a:prstGeom prst="roundRect">
            <a:avLst/>
          </a:prstGeom>
          <a:blipFill>
            <a:blip r:embed="rId3"/>
            <a:stretch>
              <a:fillRect/>
            </a:stretch>
          </a:blip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Rounded Corners 5">
            <a:extLst>
              <a:ext uri="{FF2B5EF4-FFF2-40B4-BE49-F238E27FC236}">
                <a16:creationId xmlns:a16="http://schemas.microsoft.com/office/drawing/2014/main" id="{12CFF6F5-3D7F-C2B2-C2CC-2BF8F744E4A2}"/>
              </a:ext>
            </a:extLst>
          </p:cNvPr>
          <p:cNvSpPr/>
          <p:nvPr/>
        </p:nvSpPr>
        <p:spPr>
          <a:xfrm>
            <a:off x="3165233" y="1999622"/>
            <a:ext cx="4642338" cy="825428"/>
          </a:xfrm>
          <a:prstGeom prst="roundRect">
            <a:avLst/>
          </a:prstGeom>
          <a:noFill/>
          <a:ln w="19050">
            <a:solidFill>
              <a:srgbClr val="B2B2B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2C467C3C-CF88-0314-B2A5-431254849C20}"/>
              </a:ext>
            </a:extLst>
          </p:cNvPr>
          <p:cNvSpPr txBox="1"/>
          <p:nvPr/>
        </p:nvSpPr>
        <p:spPr>
          <a:xfrm>
            <a:off x="9579504" y="2190999"/>
            <a:ext cx="1185949" cy="442674"/>
          </a:xfrm>
          <a:prstGeom prst="roundRect">
            <a:avLst/>
          </a:prstGeom>
          <a:noFill/>
          <a:ln w="15875">
            <a:solidFill>
              <a:schemeClr val="bg1"/>
            </a:solidFill>
            <a:prstDash val="sysDash"/>
          </a:ln>
        </p:spPr>
        <p:txBody>
          <a:bodyPr wrap="square">
            <a:spAutoFit/>
          </a:bodyPr>
          <a:lstStyle/>
          <a:p>
            <a:pPr algn="ctr"/>
            <a:r>
              <a:rPr lang="en-US" sz="2000" i="0" dirty="0">
                <a:solidFill>
                  <a:schemeClr val="bg1"/>
                </a:solidFill>
                <a:effectLst/>
                <a:latin typeface="Söhne"/>
              </a:rPr>
              <a:t>Prompt</a:t>
            </a:r>
          </a:p>
        </p:txBody>
      </p:sp>
      <p:cxnSp>
        <p:nvCxnSpPr>
          <p:cNvPr id="10" name="Straight Arrow Connector 9">
            <a:extLst>
              <a:ext uri="{FF2B5EF4-FFF2-40B4-BE49-F238E27FC236}">
                <a16:creationId xmlns:a16="http://schemas.microsoft.com/office/drawing/2014/main" id="{E5CB8223-0085-374E-89BC-47B11DEBE1F3}"/>
              </a:ext>
            </a:extLst>
          </p:cNvPr>
          <p:cNvCxnSpPr>
            <a:stCxn id="6" idx="3"/>
            <a:endCxn id="7" idx="1"/>
          </p:cNvCxnSpPr>
          <p:nvPr/>
        </p:nvCxnSpPr>
        <p:spPr>
          <a:xfrm>
            <a:off x="7807571" y="2412336"/>
            <a:ext cx="1771933" cy="0"/>
          </a:xfrm>
          <a:prstGeom prst="straightConnector1">
            <a:avLst/>
          </a:prstGeom>
          <a:ln>
            <a:solidFill>
              <a:srgbClr val="B2B2B2"/>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8E432D7B-2552-727F-51C7-18BB22A64D15}"/>
              </a:ext>
            </a:extLst>
          </p:cNvPr>
          <p:cNvSpPr/>
          <p:nvPr/>
        </p:nvSpPr>
        <p:spPr>
          <a:xfrm>
            <a:off x="4550231" y="3195376"/>
            <a:ext cx="1850571" cy="1105318"/>
          </a:xfrm>
          <a:prstGeom prst="roundRect">
            <a:avLst/>
          </a:prstGeom>
          <a:noFill/>
          <a:ln w="19050">
            <a:solidFill>
              <a:srgbClr val="B2B2B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extBox 14">
            <a:extLst>
              <a:ext uri="{FF2B5EF4-FFF2-40B4-BE49-F238E27FC236}">
                <a16:creationId xmlns:a16="http://schemas.microsoft.com/office/drawing/2014/main" id="{EEAC0DF2-51B3-908E-2F1B-6AA0044AEDC8}"/>
              </a:ext>
            </a:extLst>
          </p:cNvPr>
          <p:cNvSpPr txBox="1"/>
          <p:nvPr/>
        </p:nvSpPr>
        <p:spPr>
          <a:xfrm>
            <a:off x="9579503" y="3356438"/>
            <a:ext cx="1771933" cy="783193"/>
          </a:xfrm>
          <a:prstGeom prst="roundRect">
            <a:avLst/>
          </a:prstGeom>
          <a:noFill/>
          <a:ln w="15875">
            <a:solidFill>
              <a:schemeClr val="bg1"/>
            </a:solidFill>
            <a:prstDash val="sysDash"/>
          </a:ln>
        </p:spPr>
        <p:txBody>
          <a:bodyPr wrap="square">
            <a:spAutoFit/>
          </a:bodyPr>
          <a:lstStyle/>
          <a:p>
            <a:pPr algn="ctr"/>
            <a:r>
              <a:rPr lang="en-US" sz="2000" i="0" dirty="0">
                <a:solidFill>
                  <a:schemeClr val="bg1"/>
                </a:solidFill>
                <a:effectLst/>
                <a:latin typeface="Söhne"/>
              </a:rPr>
              <a:t>Built on top of Transformers</a:t>
            </a:r>
          </a:p>
        </p:txBody>
      </p:sp>
      <p:cxnSp>
        <p:nvCxnSpPr>
          <p:cNvPr id="17" name="Straight Arrow Connector 16">
            <a:extLst>
              <a:ext uri="{FF2B5EF4-FFF2-40B4-BE49-F238E27FC236}">
                <a16:creationId xmlns:a16="http://schemas.microsoft.com/office/drawing/2014/main" id="{B27ABFF4-AD7D-4297-2FB8-002FCD6FE8B3}"/>
              </a:ext>
            </a:extLst>
          </p:cNvPr>
          <p:cNvCxnSpPr>
            <a:cxnSpLocks/>
            <a:stCxn id="14" idx="3"/>
            <a:endCxn id="15" idx="1"/>
          </p:cNvCxnSpPr>
          <p:nvPr/>
        </p:nvCxnSpPr>
        <p:spPr>
          <a:xfrm>
            <a:off x="6400802" y="3748035"/>
            <a:ext cx="3178701" cy="0"/>
          </a:xfrm>
          <a:prstGeom prst="straightConnector1">
            <a:avLst/>
          </a:prstGeom>
          <a:ln>
            <a:solidFill>
              <a:srgbClr val="B2B2B2"/>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CF7378D9-A802-594A-0279-939B8BF4E188}"/>
              </a:ext>
            </a:extLst>
          </p:cNvPr>
          <p:cNvSpPr/>
          <p:nvPr/>
        </p:nvSpPr>
        <p:spPr>
          <a:xfrm>
            <a:off x="3898763" y="4784478"/>
            <a:ext cx="3178701" cy="552655"/>
          </a:xfrm>
          <a:prstGeom prst="roundRect">
            <a:avLst/>
          </a:prstGeom>
          <a:noFill/>
          <a:ln w="19050">
            <a:solidFill>
              <a:srgbClr val="B2B2B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TextBox 22">
            <a:extLst>
              <a:ext uri="{FF2B5EF4-FFF2-40B4-BE49-F238E27FC236}">
                <a16:creationId xmlns:a16="http://schemas.microsoft.com/office/drawing/2014/main" id="{0909C8E3-20EE-37FE-BBE6-AA1C76B4E7A6}"/>
              </a:ext>
            </a:extLst>
          </p:cNvPr>
          <p:cNvSpPr txBox="1"/>
          <p:nvPr/>
        </p:nvSpPr>
        <p:spPr>
          <a:xfrm>
            <a:off x="9579503" y="4838008"/>
            <a:ext cx="1295415" cy="442674"/>
          </a:xfrm>
          <a:prstGeom prst="roundRect">
            <a:avLst/>
          </a:prstGeom>
          <a:noFill/>
          <a:ln w="15875">
            <a:solidFill>
              <a:schemeClr val="bg1"/>
            </a:solidFill>
            <a:prstDash val="sysDash"/>
          </a:ln>
        </p:spPr>
        <p:txBody>
          <a:bodyPr wrap="square">
            <a:spAutoFit/>
          </a:bodyPr>
          <a:lstStyle/>
          <a:p>
            <a:pPr algn="ctr"/>
            <a:r>
              <a:rPr lang="en-US" sz="2000" i="0" dirty="0">
                <a:solidFill>
                  <a:schemeClr val="bg1"/>
                </a:solidFill>
                <a:effectLst/>
                <a:latin typeface="Söhne"/>
              </a:rPr>
              <a:t>Output</a:t>
            </a:r>
          </a:p>
        </p:txBody>
      </p:sp>
      <p:cxnSp>
        <p:nvCxnSpPr>
          <p:cNvPr id="25" name="Straight Arrow Connector 24">
            <a:extLst>
              <a:ext uri="{FF2B5EF4-FFF2-40B4-BE49-F238E27FC236}">
                <a16:creationId xmlns:a16="http://schemas.microsoft.com/office/drawing/2014/main" id="{62687593-6687-047E-8FAF-2DD2B0DC3AFB}"/>
              </a:ext>
            </a:extLst>
          </p:cNvPr>
          <p:cNvCxnSpPr>
            <a:stCxn id="21" idx="3"/>
            <a:endCxn id="23" idx="1"/>
          </p:cNvCxnSpPr>
          <p:nvPr/>
        </p:nvCxnSpPr>
        <p:spPr>
          <a:xfrm flipV="1">
            <a:off x="7077464" y="5059345"/>
            <a:ext cx="2502039" cy="1461"/>
          </a:xfrm>
          <a:prstGeom prst="straightConnector1">
            <a:avLst/>
          </a:prstGeom>
          <a:ln>
            <a:solidFill>
              <a:srgbClr val="B2B2B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4317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ED571B-93BD-ECAA-4D33-5A8DE87A4925}"/>
              </a:ext>
            </a:extLst>
          </p:cNvPr>
          <p:cNvSpPr/>
          <p:nvPr/>
        </p:nvSpPr>
        <p:spPr>
          <a:xfrm>
            <a:off x="530731" y="349446"/>
            <a:ext cx="88105" cy="2944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itle 1">
            <a:extLst>
              <a:ext uri="{FF2B5EF4-FFF2-40B4-BE49-F238E27FC236}">
                <a16:creationId xmlns:a16="http://schemas.microsoft.com/office/drawing/2014/main" id="{AC2C3222-F435-3161-F962-49939C634536}"/>
              </a:ext>
            </a:extLst>
          </p:cNvPr>
          <p:cNvSpPr>
            <a:spLocks noGrp="1"/>
          </p:cNvSpPr>
          <p:nvPr>
            <p:ph type="title"/>
          </p:nvPr>
        </p:nvSpPr>
        <p:spPr>
          <a:xfrm>
            <a:off x="848803" y="772263"/>
            <a:ext cx="6597026" cy="1036442"/>
          </a:xfrm>
        </p:spPr>
        <p:txBody>
          <a:bodyPr/>
          <a:lstStyle/>
          <a:p>
            <a:r>
              <a:rPr lang="en-US" sz="3200" b="1" dirty="0">
                <a:solidFill>
                  <a:srgbClr val="D1D5DB"/>
                </a:solidFill>
                <a:latin typeface="Söhne"/>
              </a:rPr>
              <a:t>LLMs Parameters: Navigating the Temperature Spectrum</a:t>
            </a:r>
            <a:endParaRPr lang="en-GB" sz="3200" b="1" dirty="0">
              <a:solidFill>
                <a:srgbClr val="D1D5DB"/>
              </a:solidFill>
              <a:latin typeface="Söhne"/>
            </a:endParaRPr>
          </a:p>
        </p:txBody>
      </p:sp>
      <p:sp>
        <p:nvSpPr>
          <p:cNvPr id="3" name="TextBox 2">
            <a:extLst>
              <a:ext uri="{FF2B5EF4-FFF2-40B4-BE49-F238E27FC236}">
                <a16:creationId xmlns:a16="http://schemas.microsoft.com/office/drawing/2014/main" id="{3ECF1AB5-B699-D18E-CD6F-134F995DE53B}"/>
              </a:ext>
            </a:extLst>
          </p:cNvPr>
          <p:cNvSpPr txBox="1"/>
          <p:nvPr/>
        </p:nvSpPr>
        <p:spPr>
          <a:xfrm>
            <a:off x="772572" y="265612"/>
            <a:ext cx="3327400" cy="276999"/>
          </a:xfrm>
          <a:prstGeom prst="rect">
            <a:avLst/>
          </a:prstGeom>
          <a:noFill/>
        </p:spPr>
        <p:txBody>
          <a:bodyPr wrap="square" lIns="91440" tIns="45720" rIns="91440" bIns="45720" anchor="t">
            <a:spAutoFit/>
          </a:bodyPr>
          <a:lstStyle/>
          <a:p>
            <a:r>
              <a:rPr lang="en-US" sz="1200" dirty="0">
                <a:solidFill>
                  <a:schemeClr val="accent1"/>
                </a:solidFill>
                <a:latin typeface="Interstate Light"/>
                <a:cs typeface="Calibri"/>
              </a:rPr>
              <a:t>Generative AI: Transforming Creativity and Beyond</a:t>
            </a:r>
            <a:endParaRPr lang="en-GB" sz="1200" dirty="0">
              <a:solidFill>
                <a:schemeClr val="accent1"/>
              </a:solidFill>
              <a:latin typeface="Interstate Light"/>
              <a:cs typeface="Calibri"/>
            </a:endParaRPr>
          </a:p>
        </p:txBody>
      </p:sp>
      <p:sp>
        <p:nvSpPr>
          <p:cNvPr id="74" name="Rectangle: Rounded Corners 73">
            <a:extLst>
              <a:ext uri="{FF2B5EF4-FFF2-40B4-BE49-F238E27FC236}">
                <a16:creationId xmlns:a16="http://schemas.microsoft.com/office/drawing/2014/main" id="{F20C0C07-4751-852D-4430-5113420F00D2}"/>
              </a:ext>
            </a:extLst>
          </p:cNvPr>
          <p:cNvSpPr/>
          <p:nvPr/>
        </p:nvSpPr>
        <p:spPr>
          <a:xfrm>
            <a:off x="2352989" y="1919235"/>
            <a:ext cx="7486022" cy="4361185"/>
          </a:xfrm>
          <a:prstGeom prst="roundRect">
            <a:avLst>
              <a:gd name="adj" fmla="val 11598"/>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4202264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ED571B-93BD-ECAA-4D33-5A8DE87A4925}"/>
              </a:ext>
            </a:extLst>
          </p:cNvPr>
          <p:cNvSpPr/>
          <p:nvPr/>
        </p:nvSpPr>
        <p:spPr>
          <a:xfrm>
            <a:off x="530731" y="349446"/>
            <a:ext cx="88105" cy="2944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itle 1">
            <a:extLst>
              <a:ext uri="{FF2B5EF4-FFF2-40B4-BE49-F238E27FC236}">
                <a16:creationId xmlns:a16="http://schemas.microsoft.com/office/drawing/2014/main" id="{AC2C3222-F435-3161-F962-49939C634536}"/>
              </a:ext>
            </a:extLst>
          </p:cNvPr>
          <p:cNvSpPr>
            <a:spLocks noGrp="1"/>
          </p:cNvSpPr>
          <p:nvPr>
            <p:ph type="title"/>
          </p:nvPr>
        </p:nvSpPr>
        <p:spPr>
          <a:xfrm>
            <a:off x="848803" y="752165"/>
            <a:ext cx="4624563" cy="1725855"/>
          </a:xfrm>
        </p:spPr>
        <p:txBody>
          <a:bodyPr/>
          <a:lstStyle/>
          <a:p>
            <a:r>
              <a:rPr lang="en-US" sz="3200" b="1" dirty="0">
                <a:solidFill>
                  <a:srgbClr val="D1D5DB"/>
                </a:solidFill>
                <a:latin typeface="Söhne"/>
              </a:rPr>
              <a:t>Setting the Benchmark: State-of-the-Art LLMs</a:t>
            </a:r>
            <a:endParaRPr lang="en-GB" sz="3200" b="1" dirty="0">
              <a:solidFill>
                <a:srgbClr val="D1D5DB"/>
              </a:solidFill>
              <a:latin typeface="Söhne"/>
            </a:endParaRPr>
          </a:p>
        </p:txBody>
      </p:sp>
      <p:sp>
        <p:nvSpPr>
          <p:cNvPr id="2" name="TextBox 1">
            <a:extLst>
              <a:ext uri="{FF2B5EF4-FFF2-40B4-BE49-F238E27FC236}">
                <a16:creationId xmlns:a16="http://schemas.microsoft.com/office/drawing/2014/main" id="{D090F86E-20B5-97D7-C150-122CF5C2FC9F}"/>
              </a:ext>
            </a:extLst>
          </p:cNvPr>
          <p:cNvSpPr txBox="1"/>
          <p:nvPr/>
        </p:nvSpPr>
        <p:spPr>
          <a:xfrm>
            <a:off x="752475" y="273185"/>
            <a:ext cx="3327400" cy="276999"/>
          </a:xfrm>
          <a:prstGeom prst="rect">
            <a:avLst/>
          </a:prstGeom>
          <a:noFill/>
        </p:spPr>
        <p:txBody>
          <a:bodyPr wrap="square" lIns="91440" tIns="45720" rIns="91440" bIns="45720" anchor="t">
            <a:spAutoFit/>
          </a:bodyPr>
          <a:lstStyle/>
          <a:p>
            <a:r>
              <a:rPr lang="en-US" sz="1200" dirty="0">
                <a:solidFill>
                  <a:schemeClr val="accent1"/>
                </a:solidFill>
                <a:latin typeface="Interstate Light"/>
                <a:cs typeface="Calibri"/>
              </a:rPr>
              <a:t>Generative AI: Transforming Creativity and Beyond</a:t>
            </a:r>
            <a:endParaRPr lang="en-GB" sz="1200" dirty="0">
              <a:solidFill>
                <a:schemeClr val="accent1"/>
              </a:solidFill>
              <a:latin typeface="Interstate Light"/>
              <a:cs typeface="Calibri"/>
            </a:endParaRPr>
          </a:p>
        </p:txBody>
      </p:sp>
      <p:sp>
        <p:nvSpPr>
          <p:cNvPr id="4" name="TextBox 3">
            <a:extLst>
              <a:ext uri="{FF2B5EF4-FFF2-40B4-BE49-F238E27FC236}">
                <a16:creationId xmlns:a16="http://schemas.microsoft.com/office/drawing/2014/main" id="{91CD01DE-E515-AE1B-3B4A-B86E3F580991}"/>
              </a:ext>
            </a:extLst>
          </p:cNvPr>
          <p:cNvSpPr txBox="1"/>
          <p:nvPr/>
        </p:nvSpPr>
        <p:spPr>
          <a:xfrm>
            <a:off x="5145211" y="4276316"/>
            <a:ext cx="2398293" cy="442674"/>
          </a:xfrm>
          <a:prstGeom prst="roundRect">
            <a:avLst/>
          </a:prstGeom>
          <a:noFill/>
          <a:ln w="15875">
            <a:solidFill>
              <a:schemeClr val="bg1"/>
            </a:solidFill>
            <a:prstDash val="sysDash"/>
          </a:ln>
        </p:spPr>
        <p:txBody>
          <a:bodyPr wrap="square">
            <a:spAutoFit/>
          </a:bodyPr>
          <a:lstStyle/>
          <a:p>
            <a:pPr algn="ctr"/>
            <a:r>
              <a:rPr lang="en-US" sz="2000" i="0" dirty="0" err="1">
                <a:solidFill>
                  <a:schemeClr val="bg1"/>
                </a:solidFill>
                <a:effectLst/>
                <a:latin typeface="Söhne"/>
              </a:rPr>
              <a:t>PalM</a:t>
            </a:r>
            <a:endParaRPr lang="en-US" sz="2000" i="0" dirty="0">
              <a:solidFill>
                <a:schemeClr val="bg1"/>
              </a:solidFill>
              <a:effectLst/>
              <a:latin typeface="Söhne"/>
            </a:endParaRPr>
          </a:p>
        </p:txBody>
      </p:sp>
      <p:cxnSp>
        <p:nvCxnSpPr>
          <p:cNvPr id="8" name="Straight Arrow Connector 7">
            <a:extLst>
              <a:ext uri="{FF2B5EF4-FFF2-40B4-BE49-F238E27FC236}">
                <a16:creationId xmlns:a16="http://schemas.microsoft.com/office/drawing/2014/main" id="{B4566180-5B47-6794-0394-225E8C11932D}"/>
              </a:ext>
            </a:extLst>
          </p:cNvPr>
          <p:cNvCxnSpPr>
            <a:cxnSpLocks/>
            <a:stCxn id="31" idx="2"/>
            <a:endCxn id="4" idx="0"/>
          </p:cNvCxnSpPr>
          <p:nvPr/>
        </p:nvCxnSpPr>
        <p:spPr>
          <a:xfrm>
            <a:off x="6344358" y="3799194"/>
            <a:ext cx="0" cy="477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FB5EE0A-E85B-6BF4-B4BF-C56B827388A6}"/>
              </a:ext>
            </a:extLst>
          </p:cNvPr>
          <p:cNvSpPr txBox="1"/>
          <p:nvPr/>
        </p:nvSpPr>
        <p:spPr>
          <a:xfrm>
            <a:off x="8323297" y="4276316"/>
            <a:ext cx="2398293" cy="442674"/>
          </a:xfrm>
          <a:prstGeom prst="roundRect">
            <a:avLst/>
          </a:prstGeom>
          <a:noFill/>
          <a:ln w="15875">
            <a:solidFill>
              <a:schemeClr val="bg1"/>
            </a:solidFill>
            <a:prstDash val="sysDash"/>
          </a:ln>
        </p:spPr>
        <p:txBody>
          <a:bodyPr wrap="square">
            <a:spAutoFit/>
          </a:bodyPr>
          <a:lstStyle/>
          <a:p>
            <a:pPr algn="ctr"/>
            <a:r>
              <a:rPr lang="en-US" sz="2000" i="0" dirty="0" err="1">
                <a:solidFill>
                  <a:schemeClr val="bg1"/>
                </a:solidFill>
                <a:effectLst/>
                <a:latin typeface="Söhne"/>
              </a:rPr>
              <a:t>LLaMa</a:t>
            </a:r>
            <a:r>
              <a:rPr lang="en-US" sz="2000" i="0" dirty="0">
                <a:solidFill>
                  <a:schemeClr val="bg1"/>
                </a:solidFill>
                <a:effectLst/>
                <a:latin typeface="Söhne"/>
              </a:rPr>
              <a:t>/LLaMa2</a:t>
            </a:r>
          </a:p>
        </p:txBody>
      </p:sp>
      <p:cxnSp>
        <p:nvCxnSpPr>
          <p:cNvPr id="15" name="Straight Arrow Connector 14">
            <a:extLst>
              <a:ext uri="{FF2B5EF4-FFF2-40B4-BE49-F238E27FC236}">
                <a16:creationId xmlns:a16="http://schemas.microsoft.com/office/drawing/2014/main" id="{5C938B12-41BF-462A-069C-391A7A79AD21}"/>
              </a:ext>
            </a:extLst>
          </p:cNvPr>
          <p:cNvCxnSpPr>
            <a:cxnSpLocks/>
            <a:stCxn id="69" idx="2"/>
            <a:endCxn id="14" idx="0"/>
          </p:cNvCxnSpPr>
          <p:nvPr/>
        </p:nvCxnSpPr>
        <p:spPr>
          <a:xfrm flipH="1">
            <a:off x="9522444" y="3782888"/>
            <a:ext cx="1" cy="493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D988A39-161F-A4F5-62C6-2AA1984E0B6C}"/>
              </a:ext>
            </a:extLst>
          </p:cNvPr>
          <p:cNvSpPr txBox="1"/>
          <p:nvPr/>
        </p:nvSpPr>
        <p:spPr>
          <a:xfrm>
            <a:off x="1873069" y="4276316"/>
            <a:ext cx="2398293" cy="442674"/>
          </a:xfrm>
          <a:prstGeom prst="roundRect">
            <a:avLst/>
          </a:prstGeom>
          <a:noFill/>
          <a:ln w="15875">
            <a:solidFill>
              <a:schemeClr val="bg1"/>
            </a:solidFill>
            <a:prstDash val="sysDash"/>
          </a:ln>
        </p:spPr>
        <p:txBody>
          <a:bodyPr wrap="square">
            <a:spAutoFit/>
          </a:bodyPr>
          <a:lstStyle/>
          <a:p>
            <a:pPr algn="ctr"/>
            <a:r>
              <a:rPr lang="en-US" sz="2000" i="0" dirty="0">
                <a:solidFill>
                  <a:schemeClr val="bg1"/>
                </a:solidFill>
                <a:effectLst/>
                <a:latin typeface="Söhne"/>
              </a:rPr>
              <a:t>GPT3.5/ GPT4</a:t>
            </a:r>
          </a:p>
        </p:txBody>
      </p:sp>
      <p:cxnSp>
        <p:nvCxnSpPr>
          <p:cNvPr id="18" name="Straight Arrow Connector 17">
            <a:extLst>
              <a:ext uri="{FF2B5EF4-FFF2-40B4-BE49-F238E27FC236}">
                <a16:creationId xmlns:a16="http://schemas.microsoft.com/office/drawing/2014/main" id="{3D1DC47B-FFA9-4CEC-AA8D-BEE70CB0692F}"/>
              </a:ext>
            </a:extLst>
          </p:cNvPr>
          <p:cNvCxnSpPr>
            <a:cxnSpLocks/>
            <a:stCxn id="29" idx="2"/>
            <a:endCxn id="17" idx="0"/>
          </p:cNvCxnSpPr>
          <p:nvPr/>
        </p:nvCxnSpPr>
        <p:spPr>
          <a:xfrm>
            <a:off x="3072215" y="3804036"/>
            <a:ext cx="1" cy="472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2AE76B5-0280-C0FA-2048-95A713E6E818}"/>
              </a:ext>
            </a:extLst>
          </p:cNvPr>
          <p:cNvSpPr/>
          <p:nvPr/>
        </p:nvSpPr>
        <p:spPr>
          <a:xfrm>
            <a:off x="1873069" y="2680001"/>
            <a:ext cx="2398292" cy="1124035"/>
          </a:xfrm>
          <a:prstGeom prst="roundRect">
            <a:avLst/>
          </a:prstGeom>
          <a:blipFill>
            <a:blip r:embed="rId3">
              <a:extLst>
                <a:ext uri="{837473B0-CC2E-450A-ABE3-18F120FF3D39}">
                  <a1611:picAttrSrcUrl xmlns:a1611="http://schemas.microsoft.com/office/drawing/2016/11/main" r:id="rId4"/>
                </a:ext>
              </a:extLst>
            </a:blip>
            <a:stretch>
              <a:fillRect/>
            </a:stretch>
          </a:blipFill>
          <a:ln w="9525">
            <a:solidFill>
              <a:srgbClr val="FFE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Rounded Corners 30">
            <a:extLst>
              <a:ext uri="{FF2B5EF4-FFF2-40B4-BE49-F238E27FC236}">
                <a16:creationId xmlns:a16="http://schemas.microsoft.com/office/drawing/2014/main" id="{EC5F17D2-1C44-3652-DCF5-C310BA302F9A}"/>
              </a:ext>
            </a:extLst>
          </p:cNvPr>
          <p:cNvSpPr/>
          <p:nvPr/>
        </p:nvSpPr>
        <p:spPr>
          <a:xfrm>
            <a:off x="5145212" y="2696307"/>
            <a:ext cx="2398292" cy="1102887"/>
          </a:xfrm>
          <a:prstGeom prst="roundRect">
            <a:avLst/>
          </a:prstGeom>
          <a:blipFill>
            <a:blip r:embed="rId5">
              <a:extLst>
                <a:ext uri="{837473B0-CC2E-450A-ABE3-18F120FF3D39}">
                  <a1611:picAttrSrcUrl xmlns:a1611="http://schemas.microsoft.com/office/drawing/2016/11/main" r:id="rId6"/>
                </a:ext>
              </a:extLst>
            </a:blip>
            <a:stretch>
              <a:fillRect/>
            </a:stretch>
          </a:blipFill>
          <a:ln w="9525">
            <a:solidFill>
              <a:srgbClr val="FFE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Rectangle: Rounded Corners 68">
            <a:extLst>
              <a:ext uri="{FF2B5EF4-FFF2-40B4-BE49-F238E27FC236}">
                <a16:creationId xmlns:a16="http://schemas.microsoft.com/office/drawing/2014/main" id="{C8435037-BA2F-47AA-0D4D-4D7239ED8355}"/>
              </a:ext>
            </a:extLst>
          </p:cNvPr>
          <p:cNvSpPr/>
          <p:nvPr/>
        </p:nvSpPr>
        <p:spPr>
          <a:xfrm>
            <a:off x="8323299" y="2680001"/>
            <a:ext cx="2398292" cy="1102887"/>
          </a:xfrm>
          <a:prstGeom prst="roundRect">
            <a:avLst/>
          </a:prstGeom>
          <a:blipFill>
            <a:blip r:embed="rId7">
              <a:extLst>
                <a:ext uri="{837473B0-CC2E-450A-ABE3-18F120FF3D39}">
                  <a1611:picAttrSrcUrl xmlns:a1611="http://schemas.microsoft.com/office/drawing/2016/11/main" r:id="rId8"/>
                </a:ext>
              </a:extLst>
            </a:blip>
            <a:stretch>
              <a:fillRect/>
            </a:stretch>
          </a:blipFill>
          <a:ln w="9525">
            <a:solidFill>
              <a:srgbClr val="FFE6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5273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ED38D-5786-485F-FDC2-47E36CAA33B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0468D2C6-C2C2-9083-16B8-14C15DF817BF}"/>
              </a:ext>
            </a:extLst>
          </p:cNvPr>
          <p:cNvSpPr/>
          <p:nvPr/>
        </p:nvSpPr>
        <p:spPr>
          <a:xfrm>
            <a:off x="530731" y="349446"/>
            <a:ext cx="88105" cy="2944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itle 1">
            <a:extLst>
              <a:ext uri="{FF2B5EF4-FFF2-40B4-BE49-F238E27FC236}">
                <a16:creationId xmlns:a16="http://schemas.microsoft.com/office/drawing/2014/main" id="{D636B8F5-59CE-E82F-01A2-E4D83655187C}"/>
              </a:ext>
            </a:extLst>
          </p:cNvPr>
          <p:cNvSpPr>
            <a:spLocks noGrp="1"/>
          </p:cNvSpPr>
          <p:nvPr>
            <p:ph type="title"/>
          </p:nvPr>
        </p:nvSpPr>
        <p:spPr>
          <a:xfrm>
            <a:off x="848803" y="752165"/>
            <a:ext cx="4624563" cy="1725855"/>
          </a:xfrm>
        </p:spPr>
        <p:txBody>
          <a:bodyPr/>
          <a:lstStyle/>
          <a:p>
            <a:r>
              <a:rPr lang="fr-FR" sz="3200" b="1" dirty="0">
                <a:solidFill>
                  <a:srgbClr val="D1D5DB"/>
                </a:solidFill>
                <a:latin typeface="Söhne"/>
              </a:rPr>
              <a:t>Building LLM </a:t>
            </a:r>
            <a:r>
              <a:rPr lang="fr-FR" sz="3200" b="1" dirty="0" err="1">
                <a:solidFill>
                  <a:srgbClr val="D1D5DB"/>
                </a:solidFill>
                <a:latin typeface="Söhne"/>
              </a:rPr>
              <a:t>based</a:t>
            </a:r>
            <a:r>
              <a:rPr lang="fr-FR" sz="3200" b="1" dirty="0">
                <a:solidFill>
                  <a:srgbClr val="D1D5DB"/>
                </a:solidFill>
                <a:latin typeface="Söhne"/>
              </a:rPr>
              <a:t> applications </a:t>
            </a:r>
            <a:r>
              <a:rPr lang="fr-FR" sz="3200" b="1" dirty="0" err="1">
                <a:solidFill>
                  <a:srgbClr val="D1D5DB"/>
                </a:solidFill>
                <a:latin typeface="Söhne"/>
              </a:rPr>
              <a:t>with</a:t>
            </a:r>
            <a:r>
              <a:rPr lang="fr-FR" sz="3200" b="1" dirty="0">
                <a:solidFill>
                  <a:srgbClr val="D1D5DB"/>
                </a:solidFill>
                <a:latin typeface="Söhne"/>
              </a:rPr>
              <a:t> </a:t>
            </a:r>
            <a:r>
              <a:rPr lang="fr-FR" sz="3200" b="1" dirty="0" err="1">
                <a:solidFill>
                  <a:srgbClr val="D1D5DB"/>
                </a:solidFill>
                <a:latin typeface="Söhne"/>
              </a:rPr>
              <a:t>ready</a:t>
            </a:r>
            <a:r>
              <a:rPr lang="fr-FR" sz="3200" b="1" dirty="0">
                <a:solidFill>
                  <a:srgbClr val="D1D5DB"/>
                </a:solidFill>
                <a:latin typeface="Söhne"/>
              </a:rPr>
              <a:t>-to-use components</a:t>
            </a:r>
            <a:endParaRPr lang="en-GB" sz="3200" b="1" dirty="0">
              <a:solidFill>
                <a:srgbClr val="D1D5DB"/>
              </a:solidFill>
              <a:latin typeface="Söhne"/>
            </a:endParaRPr>
          </a:p>
        </p:txBody>
      </p:sp>
      <p:sp>
        <p:nvSpPr>
          <p:cNvPr id="2" name="TextBox 1">
            <a:extLst>
              <a:ext uri="{FF2B5EF4-FFF2-40B4-BE49-F238E27FC236}">
                <a16:creationId xmlns:a16="http://schemas.microsoft.com/office/drawing/2014/main" id="{58957B16-2397-4F77-81AA-259CA2F231C0}"/>
              </a:ext>
            </a:extLst>
          </p:cNvPr>
          <p:cNvSpPr txBox="1"/>
          <p:nvPr/>
        </p:nvSpPr>
        <p:spPr>
          <a:xfrm>
            <a:off x="752475" y="273185"/>
            <a:ext cx="3327400" cy="276999"/>
          </a:xfrm>
          <a:prstGeom prst="rect">
            <a:avLst/>
          </a:prstGeom>
          <a:noFill/>
        </p:spPr>
        <p:txBody>
          <a:bodyPr wrap="square" lIns="91440" tIns="45720" rIns="91440" bIns="45720" anchor="t">
            <a:spAutoFit/>
          </a:bodyPr>
          <a:lstStyle/>
          <a:p>
            <a:r>
              <a:rPr lang="en-US" sz="1200" dirty="0">
                <a:solidFill>
                  <a:schemeClr val="accent1"/>
                </a:solidFill>
                <a:latin typeface="Interstate Light"/>
                <a:cs typeface="Calibri"/>
              </a:rPr>
              <a:t>Generative AI: Transforming Creativity and Beyond</a:t>
            </a:r>
            <a:endParaRPr lang="en-GB" sz="1200" dirty="0">
              <a:solidFill>
                <a:schemeClr val="accent1"/>
              </a:solidFill>
              <a:latin typeface="Interstate Light"/>
              <a:cs typeface="Calibri"/>
            </a:endParaRPr>
          </a:p>
        </p:txBody>
      </p:sp>
      <p:grpSp>
        <p:nvGrpSpPr>
          <p:cNvPr id="31" name="Group 30">
            <a:extLst>
              <a:ext uri="{FF2B5EF4-FFF2-40B4-BE49-F238E27FC236}">
                <a16:creationId xmlns:a16="http://schemas.microsoft.com/office/drawing/2014/main" id="{87AAEC4F-4E22-5624-9DFE-35387B95CE95}"/>
              </a:ext>
            </a:extLst>
          </p:cNvPr>
          <p:cNvGrpSpPr/>
          <p:nvPr/>
        </p:nvGrpSpPr>
        <p:grpSpPr>
          <a:xfrm>
            <a:off x="2967693" y="2337342"/>
            <a:ext cx="6256613" cy="3290638"/>
            <a:chOff x="3740158" y="2519639"/>
            <a:chExt cx="4561360" cy="2377268"/>
          </a:xfrm>
        </p:grpSpPr>
        <p:sp>
          <p:nvSpPr>
            <p:cNvPr id="8" name="TextBox 7">
              <a:extLst>
                <a:ext uri="{FF2B5EF4-FFF2-40B4-BE49-F238E27FC236}">
                  <a16:creationId xmlns:a16="http://schemas.microsoft.com/office/drawing/2014/main" id="{4D3B6570-0848-5F53-0B71-8EE81A451988}"/>
                </a:ext>
              </a:extLst>
            </p:cNvPr>
            <p:cNvSpPr txBox="1"/>
            <p:nvPr/>
          </p:nvSpPr>
          <p:spPr>
            <a:xfrm>
              <a:off x="4743235" y="2519639"/>
              <a:ext cx="2601826" cy="2445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600" b="1" dirty="0">
                  <a:solidFill>
                    <a:schemeClr val="bg1"/>
                  </a:solidFill>
                  <a:latin typeface="Interstate Light"/>
                  <a:cs typeface="Calibri"/>
                </a:rPr>
                <a:t>Frameworks for LLM based Applications</a:t>
              </a:r>
            </a:p>
          </p:txBody>
        </p:sp>
        <p:sp>
          <p:nvSpPr>
            <p:cNvPr id="13" name="Rectangle: Rounded Corners 12">
              <a:extLst>
                <a:ext uri="{FF2B5EF4-FFF2-40B4-BE49-F238E27FC236}">
                  <a16:creationId xmlns:a16="http://schemas.microsoft.com/office/drawing/2014/main" id="{1C934DAC-BAFD-A426-B1A2-EC2E48494C16}"/>
                </a:ext>
              </a:extLst>
            </p:cNvPr>
            <p:cNvSpPr/>
            <p:nvPr/>
          </p:nvSpPr>
          <p:spPr>
            <a:xfrm>
              <a:off x="3740158" y="3293449"/>
              <a:ext cx="2094264" cy="1252934"/>
            </a:xfrm>
            <a:prstGeom prst="roundRect">
              <a:avLst/>
            </a:prstGeom>
            <a:blipFill dpi="0" rotWithShape="1">
              <a:blip r:embed="rId3">
                <a:extLst>
                  <a:ext uri="{837473B0-CC2E-450A-ABE3-18F120FF3D39}">
                    <a1611:picAttrSrcUrl xmlns:a1611="http://schemas.microsoft.com/office/drawing/2016/11/main" r:id="rId4"/>
                  </a:ext>
                </a:extLst>
              </a:blip>
              <a:srcRect/>
              <a:stretch>
                <a:fillRect/>
              </a:stretch>
            </a:blipFill>
            <a:ln>
              <a:solidFill>
                <a:schemeClr val="accent1">
                  <a:shade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4" name="Rectangle: Rounded Corners 13">
              <a:extLst>
                <a:ext uri="{FF2B5EF4-FFF2-40B4-BE49-F238E27FC236}">
                  <a16:creationId xmlns:a16="http://schemas.microsoft.com/office/drawing/2014/main" id="{67541578-CCBB-78FF-F102-DF093EB2B6CA}"/>
                </a:ext>
              </a:extLst>
            </p:cNvPr>
            <p:cNvSpPr/>
            <p:nvPr/>
          </p:nvSpPr>
          <p:spPr>
            <a:xfrm>
              <a:off x="6207254" y="3293449"/>
              <a:ext cx="2094264" cy="1252934"/>
            </a:xfrm>
            <a:prstGeom prst="roundRect">
              <a:avLst/>
            </a:prstGeom>
            <a:blipFill dpi="0" rotWithShape="1">
              <a:blip r:embed="rId5">
                <a:extLst>
                  <a:ext uri="{837473B0-CC2E-450A-ABE3-18F120FF3D39}">
                    <a1611:picAttrSrcUrl xmlns:a1611="http://schemas.microsoft.com/office/drawing/2016/11/main" r:id="rId6"/>
                  </a:ext>
                </a:extLst>
              </a:blip>
              <a:srcRect/>
              <a:stretch>
                <a:fillRect/>
              </a:stretch>
            </a:blipFill>
            <a:ln>
              <a:solidFill>
                <a:schemeClr val="accent1">
                  <a:shade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TextBox 18">
              <a:extLst>
                <a:ext uri="{FF2B5EF4-FFF2-40B4-BE49-F238E27FC236}">
                  <a16:creationId xmlns:a16="http://schemas.microsoft.com/office/drawing/2014/main" id="{D062529D-A8F1-90E8-532E-0A5FEEC2CA55}"/>
                </a:ext>
              </a:extLst>
            </p:cNvPr>
            <p:cNvSpPr txBox="1"/>
            <p:nvPr/>
          </p:nvSpPr>
          <p:spPr>
            <a:xfrm>
              <a:off x="4060446" y="4674558"/>
              <a:ext cx="1453687" cy="2223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err="1">
                  <a:solidFill>
                    <a:schemeClr val="bg1"/>
                  </a:solidFill>
                  <a:latin typeface="Interstate Light"/>
                  <a:cs typeface="Calibri"/>
                </a:rPr>
                <a:t>LangChain</a:t>
              </a:r>
              <a:endParaRPr lang="en-GB" sz="1400" dirty="0">
                <a:solidFill>
                  <a:schemeClr val="bg1"/>
                </a:solidFill>
                <a:latin typeface="Interstate Light"/>
                <a:cs typeface="Calibri"/>
              </a:endParaRPr>
            </a:p>
          </p:txBody>
        </p:sp>
        <p:sp>
          <p:nvSpPr>
            <p:cNvPr id="20" name="TextBox 19">
              <a:extLst>
                <a:ext uri="{FF2B5EF4-FFF2-40B4-BE49-F238E27FC236}">
                  <a16:creationId xmlns:a16="http://schemas.microsoft.com/office/drawing/2014/main" id="{07941544-746A-0AE7-E25F-FB0C62BFF4C9}"/>
                </a:ext>
              </a:extLst>
            </p:cNvPr>
            <p:cNvSpPr txBox="1"/>
            <p:nvPr/>
          </p:nvSpPr>
          <p:spPr>
            <a:xfrm>
              <a:off x="6449284" y="4674558"/>
              <a:ext cx="1610205" cy="22234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err="1">
                  <a:solidFill>
                    <a:schemeClr val="bg1"/>
                  </a:solidFill>
                  <a:latin typeface="Interstate Light"/>
                  <a:cs typeface="Calibri"/>
                </a:rPr>
                <a:t>LlamaIndex</a:t>
              </a:r>
              <a:endParaRPr lang="en-GB" sz="1400" dirty="0">
                <a:solidFill>
                  <a:schemeClr val="bg1"/>
                </a:solidFill>
                <a:latin typeface="Interstate Light"/>
                <a:cs typeface="Calibri"/>
              </a:endParaRPr>
            </a:p>
          </p:txBody>
        </p:sp>
        <p:cxnSp>
          <p:nvCxnSpPr>
            <p:cNvPr id="21" name="Connector: Elbow 20">
              <a:extLst>
                <a:ext uri="{FF2B5EF4-FFF2-40B4-BE49-F238E27FC236}">
                  <a16:creationId xmlns:a16="http://schemas.microsoft.com/office/drawing/2014/main" id="{AE92D328-D65D-E235-E00E-BA9FA4B7BB07}"/>
                </a:ext>
              </a:extLst>
            </p:cNvPr>
            <p:cNvCxnSpPr>
              <a:cxnSpLocks/>
              <a:stCxn id="8" idx="2"/>
              <a:endCxn id="13" idx="0"/>
            </p:cNvCxnSpPr>
            <p:nvPr/>
          </p:nvCxnSpPr>
          <p:spPr>
            <a:xfrm rot="5400000">
              <a:off x="5151106" y="2400406"/>
              <a:ext cx="529227" cy="125685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D714AAF1-6E36-1709-DA31-B2E4A050FBEC}"/>
                </a:ext>
              </a:extLst>
            </p:cNvPr>
            <p:cNvCxnSpPr>
              <a:cxnSpLocks/>
              <a:stCxn id="8" idx="2"/>
              <a:endCxn id="14" idx="0"/>
            </p:cNvCxnSpPr>
            <p:nvPr/>
          </p:nvCxnSpPr>
          <p:spPr>
            <a:xfrm rot="16200000" flipH="1">
              <a:off x="6384654" y="2423716"/>
              <a:ext cx="529227" cy="121023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549347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BFAA82-6A46-1DBB-A202-2FBAC8AE82D9}"/>
              </a:ext>
            </a:extLst>
          </p:cNvPr>
          <p:cNvSpPr>
            <a:spLocks noGrp="1"/>
          </p:cNvSpPr>
          <p:nvPr>
            <p:ph type="title"/>
          </p:nvPr>
        </p:nvSpPr>
        <p:spPr>
          <a:xfrm>
            <a:off x="901903" y="1744921"/>
            <a:ext cx="4745272" cy="1251198"/>
          </a:xfrm>
        </p:spPr>
        <p:txBody>
          <a:bodyPr/>
          <a:lstStyle/>
          <a:p>
            <a:r>
              <a:rPr lang="en-US" sz="4400" b="1" dirty="0">
                <a:solidFill>
                  <a:srgbClr val="D1D5DB"/>
                </a:solidFill>
                <a:latin typeface="Söhne"/>
              </a:rPr>
              <a:t>Enough Talking, Let’s Code!</a:t>
            </a:r>
          </a:p>
        </p:txBody>
      </p:sp>
      <p:sp>
        <p:nvSpPr>
          <p:cNvPr id="8" name="Title 6">
            <a:extLst>
              <a:ext uri="{FF2B5EF4-FFF2-40B4-BE49-F238E27FC236}">
                <a16:creationId xmlns:a16="http://schemas.microsoft.com/office/drawing/2014/main" id="{15CBE755-45FA-6E39-E8F5-BCB4C11C9F60}"/>
              </a:ext>
            </a:extLst>
          </p:cNvPr>
          <p:cNvSpPr txBox="1">
            <a:spLocks/>
          </p:cNvSpPr>
          <p:nvPr/>
        </p:nvSpPr>
        <p:spPr>
          <a:xfrm>
            <a:off x="901903" y="3767071"/>
            <a:ext cx="5690670" cy="779088"/>
          </a:xfrm>
          <a:prstGeom prst="rect">
            <a:avLst/>
          </a:prstGeom>
        </p:spPr>
        <p:txBody>
          <a:bodyPr vert="horz" lIns="0" tIns="45720" rIns="91440" bIns="45720" rtlCol="0" anchor="t" anchorCtr="0">
            <a:noAutofit/>
          </a:bodyPr>
          <a:lstStyle>
            <a:lvl1pPr algn="l" defTabSz="914400" rtl="0" eaLnBrk="1" latinLnBrk="0" hangingPunct="1">
              <a:lnSpc>
                <a:spcPct val="90000"/>
              </a:lnSpc>
              <a:spcBef>
                <a:spcPct val="0"/>
              </a:spcBef>
              <a:buNone/>
              <a:defRPr sz="2400" kern="1200">
                <a:solidFill>
                  <a:schemeClr val="bg1"/>
                </a:solidFill>
                <a:latin typeface="Interstate" pitchFamily="2" charset="77"/>
                <a:ea typeface="+mj-ea"/>
                <a:cs typeface="+mj-cs"/>
              </a:defRPr>
            </a:lvl1pPr>
          </a:lstStyle>
          <a:p>
            <a:r>
              <a:rPr lang="en-US" sz="2000" dirty="0">
                <a:solidFill>
                  <a:srgbClr val="B2B2B2"/>
                </a:solidFill>
                <a:latin typeface="Georgia"/>
                <a:cs typeface="Calibri Light"/>
              </a:rPr>
              <a:t>“Knowledge is of no value unless you put it into practice.” – Anton Chekhov</a:t>
            </a:r>
          </a:p>
        </p:txBody>
      </p:sp>
      <p:sp>
        <p:nvSpPr>
          <p:cNvPr id="4" name="Rectangle 3">
            <a:extLst>
              <a:ext uri="{FF2B5EF4-FFF2-40B4-BE49-F238E27FC236}">
                <a16:creationId xmlns:a16="http://schemas.microsoft.com/office/drawing/2014/main" id="{3C4D57F6-798D-588C-A915-69656C100F5B}"/>
              </a:ext>
            </a:extLst>
          </p:cNvPr>
          <p:cNvSpPr/>
          <p:nvPr/>
        </p:nvSpPr>
        <p:spPr>
          <a:xfrm>
            <a:off x="530731" y="1744921"/>
            <a:ext cx="88105" cy="2626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337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Google Shape;97;p16">
            <a:extLst>
              <a:ext uri="{FF2B5EF4-FFF2-40B4-BE49-F238E27FC236}">
                <a16:creationId xmlns:a16="http://schemas.microsoft.com/office/drawing/2014/main" id="{89639BE5-C26E-5BC2-6C0A-5C1A6DA29369}"/>
              </a:ext>
            </a:extLst>
          </p:cNvPr>
          <p:cNvSpPr txBox="1">
            <a:spLocks/>
          </p:cNvSpPr>
          <p:nvPr/>
        </p:nvSpPr>
        <p:spPr>
          <a:xfrm>
            <a:off x="689291" y="378298"/>
            <a:ext cx="10972800" cy="489387"/>
          </a:xfrm>
          <a:prstGeom prst="rect">
            <a:avLst/>
          </a:prstGeom>
        </p:spPr>
        <p:txBody>
          <a:bodyPr vert="horz" lIns="0" tIns="45720" rIns="91440" bIns="45720" rtlCol="0" anchor="t" anchorCtr="0">
            <a:noAutofit/>
          </a:bodyPr>
          <a:lstStyle>
            <a:defPPr marR="0" lvl="0" algn="l" rtl="0">
              <a:lnSpc>
                <a:spcPct val="100000"/>
              </a:lnSpc>
              <a:spcBef>
                <a:spcPts val="0"/>
              </a:spcBef>
              <a:spcAft>
                <a:spcPts val="0"/>
              </a:spcAft>
            </a:defPPr>
            <a:lvl1pPr>
              <a:lnSpc>
                <a:spcPct val="90000"/>
              </a:lnSpc>
              <a:spcBef>
                <a:spcPct val="0"/>
              </a:spcBef>
              <a:buNone/>
              <a:defRPr sz="4400" b="1" i="0">
                <a:solidFill>
                  <a:srgbClr val="D1D5DB"/>
                </a:solidFill>
                <a:effectLst/>
                <a:latin typeface="Söhne"/>
                <a:ea typeface="+mj-ea"/>
                <a:cs typeface="+mj-cs"/>
              </a:defRPr>
            </a:lvl1pPr>
            <a:lvl2pPr marR="0" lvl="1" algn="ctr" rtl="0">
              <a:lnSpc>
                <a:spcPct val="100000"/>
              </a:lnSpc>
              <a:spcBef>
                <a:spcPts val="0"/>
              </a:spcBef>
              <a:spcAft>
                <a:spcPts val="0"/>
              </a:spcAft>
              <a:buClr>
                <a:srgbClr val="000000"/>
              </a:buClr>
              <a:buSzPts val="3000"/>
              <a:buFont typeface="Fira Sans Extra Condensed"/>
              <a:buNone/>
              <a:defRPr sz="4000" b="0" i="0" u="none" strike="noStrike" cap="none">
                <a:solidFill>
                  <a:srgbClr val="000000"/>
                </a:solidFill>
                <a:latin typeface="Fira Sans Extra Condensed"/>
                <a:ea typeface="Fira Sans Extra Condensed"/>
                <a:cs typeface="Fira Sans Extra Condensed"/>
                <a:sym typeface="Fira Sans Extra Condensed"/>
              </a:defRPr>
            </a:lvl2pPr>
            <a:lvl3pPr marR="0" lvl="2" algn="ctr" rtl="0">
              <a:lnSpc>
                <a:spcPct val="100000"/>
              </a:lnSpc>
              <a:spcBef>
                <a:spcPts val="0"/>
              </a:spcBef>
              <a:spcAft>
                <a:spcPts val="0"/>
              </a:spcAft>
              <a:buClr>
                <a:srgbClr val="000000"/>
              </a:buClr>
              <a:buSzPts val="3000"/>
              <a:buFont typeface="Fira Sans Extra Condensed"/>
              <a:buNone/>
              <a:defRPr sz="4000" b="0" i="0" u="none" strike="noStrike" cap="none">
                <a:solidFill>
                  <a:srgbClr val="000000"/>
                </a:solidFill>
                <a:latin typeface="Fira Sans Extra Condensed"/>
                <a:ea typeface="Fira Sans Extra Condensed"/>
                <a:cs typeface="Fira Sans Extra Condensed"/>
                <a:sym typeface="Fira Sans Extra Condensed"/>
              </a:defRPr>
            </a:lvl3pPr>
            <a:lvl4pPr marR="0" lvl="3" algn="ctr" rtl="0">
              <a:lnSpc>
                <a:spcPct val="100000"/>
              </a:lnSpc>
              <a:spcBef>
                <a:spcPts val="0"/>
              </a:spcBef>
              <a:spcAft>
                <a:spcPts val="0"/>
              </a:spcAft>
              <a:buClr>
                <a:srgbClr val="000000"/>
              </a:buClr>
              <a:buSzPts val="3000"/>
              <a:buFont typeface="Fira Sans Extra Condensed"/>
              <a:buNone/>
              <a:defRPr sz="4000" b="0" i="0" u="none" strike="noStrike" cap="none">
                <a:solidFill>
                  <a:srgbClr val="000000"/>
                </a:solidFill>
                <a:latin typeface="Fira Sans Extra Condensed"/>
                <a:ea typeface="Fira Sans Extra Condensed"/>
                <a:cs typeface="Fira Sans Extra Condensed"/>
                <a:sym typeface="Fira Sans Extra Condensed"/>
              </a:defRPr>
            </a:lvl4pPr>
            <a:lvl5pPr marR="0" lvl="4" algn="ctr" rtl="0">
              <a:lnSpc>
                <a:spcPct val="100000"/>
              </a:lnSpc>
              <a:spcBef>
                <a:spcPts val="0"/>
              </a:spcBef>
              <a:spcAft>
                <a:spcPts val="0"/>
              </a:spcAft>
              <a:buClr>
                <a:srgbClr val="000000"/>
              </a:buClr>
              <a:buSzPts val="3000"/>
              <a:buFont typeface="Fira Sans Extra Condensed"/>
              <a:buNone/>
              <a:defRPr sz="4000" b="0" i="0" u="none" strike="noStrike" cap="none">
                <a:solidFill>
                  <a:srgbClr val="000000"/>
                </a:solidFill>
                <a:latin typeface="Fira Sans Extra Condensed"/>
                <a:ea typeface="Fira Sans Extra Condensed"/>
                <a:cs typeface="Fira Sans Extra Condensed"/>
                <a:sym typeface="Fira Sans Extra Condensed"/>
              </a:defRPr>
            </a:lvl5pPr>
            <a:lvl6pPr marR="0" lvl="5" algn="ctr" rtl="0">
              <a:lnSpc>
                <a:spcPct val="100000"/>
              </a:lnSpc>
              <a:spcBef>
                <a:spcPts val="0"/>
              </a:spcBef>
              <a:spcAft>
                <a:spcPts val="0"/>
              </a:spcAft>
              <a:buClr>
                <a:srgbClr val="000000"/>
              </a:buClr>
              <a:buSzPts val="3000"/>
              <a:buFont typeface="Fira Sans Extra Condensed"/>
              <a:buNone/>
              <a:defRPr sz="4000" b="0" i="0" u="none" strike="noStrike" cap="none">
                <a:solidFill>
                  <a:srgbClr val="000000"/>
                </a:solidFill>
                <a:latin typeface="Fira Sans Extra Condensed"/>
                <a:ea typeface="Fira Sans Extra Condensed"/>
                <a:cs typeface="Fira Sans Extra Condensed"/>
                <a:sym typeface="Fira Sans Extra Condensed"/>
              </a:defRPr>
            </a:lvl6pPr>
            <a:lvl7pPr marR="0" lvl="6" algn="ctr" rtl="0">
              <a:lnSpc>
                <a:spcPct val="100000"/>
              </a:lnSpc>
              <a:spcBef>
                <a:spcPts val="0"/>
              </a:spcBef>
              <a:spcAft>
                <a:spcPts val="0"/>
              </a:spcAft>
              <a:buClr>
                <a:srgbClr val="000000"/>
              </a:buClr>
              <a:buSzPts val="3000"/>
              <a:buFont typeface="Fira Sans Extra Condensed"/>
              <a:buNone/>
              <a:defRPr sz="4000" b="0" i="0" u="none" strike="noStrike" cap="none">
                <a:solidFill>
                  <a:srgbClr val="000000"/>
                </a:solidFill>
                <a:latin typeface="Fira Sans Extra Condensed"/>
                <a:ea typeface="Fira Sans Extra Condensed"/>
                <a:cs typeface="Fira Sans Extra Condensed"/>
                <a:sym typeface="Fira Sans Extra Condensed"/>
              </a:defRPr>
            </a:lvl7pPr>
            <a:lvl8pPr marR="0" lvl="7" algn="ctr" rtl="0">
              <a:lnSpc>
                <a:spcPct val="100000"/>
              </a:lnSpc>
              <a:spcBef>
                <a:spcPts val="0"/>
              </a:spcBef>
              <a:spcAft>
                <a:spcPts val="0"/>
              </a:spcAft>
              <a:buClr>
                <a:srgbClr val="000000"/>
              </a:buClr>
              <a:buSzPts val="3000"/>
              <a:buFont typeface="Fira Sans Extra Condensed"/>
              <a:buNone/>
              <a:defRPr sz="4000" b="0" i="0" u="none" strike="noStrike" cap="none">
                <a:solidFill>
                  <a:srgbClr val="000000"/>
                </a:solidFill>
                <a:latin typeface="Fira Sans Extra Condensed"/>
                <a:ea typeface="Fira Sans Extra Condensed"/>
                <a:cs typeface="Fira Sans Extra Condensed"/>
                <a:sym typeface="Fira Sans Extra Condensed"/>
              </a:defRPr>
            </a:lvl8pPr>
            <a:lvl9pPr marR="0" lvl="8" algn="ctr" rtl="0">
              <a:lnSpc>
                <a:spcPct val="100000"/>
              </a:lnSpc>
              <a:spcBef>
                <a:spcPts val="0"/>
              </a:spcBef>
              <a:spcAft>
                <a:spcPts val="0"/>
              </a:spcAft>
              <a:buClr>
                <a:srgbClr val="000000"/>
              </a:buClr>
              <a:buSzPts val="3000"/>
              <a:buFont typeface="Fira Sans Extra Condensed"/>
              <a:buNone/>
              <a:defRPr sz="4000" b="0" i="0" u="none" strike="noStrike" cap="none">
                <a:solidFill>
                  <a:srgbClr val="000000"/>
                </a:solidFill>
                <a:latin typeface="Fira Sans Extra Condensed"/>
                <a:ea typeface="Fira Sans Extra Condensed"/>
                <a:cs typeface="Fira Sans Extra Condensed"/>
                <a:sym typeface="Fira Sans Extra Condensed"/>
              </a:defRPr>
            </a:lvl9pPr>
          </a:lstStyle>
          <a:p>
            <a:pPr algn="ctr"/>
            <a:r>
              <a:rPr lang="fr-FR" sz="3200" dirty="0">
                <a:sym typeface="Fira Sans Extra Condensed"/>
              </a:rPr>
              <a:t>About me!</a:t>
            </a:r>
          </a:p>
        </p:txBody>
      </p:sp>
      <p:grpSp>
        <p:nvGrpSpPr>
          <p:cNvPr id="160" name="Google Shape;98;p16">
            <a:extLst>
              <a:ext uri="{FF2B5EF4-FFF2-40B4-BE49-F238E27FC236}">
                <a16:creationId xmlns:a16="http://schemas.microsoft.com/office/drawing/2014/main" id="{EB0AD0F0-BB77-01A0-B0E2-49925AAD0C10}"/>
              </a:ext>
            </a:extLst>
          </p:cNvPr>
          <p:cNvGrpSpPr/>
          <p:nvPr/>
        </p:nvGrpSpPr>
        <p:grpSpPr>
          <a:xfrm>
            <a:off x="238990" y="1304726"/>
            <a:ext cx="5319657" cy="1646826"/>
            <a:chOff x="70137" y="1282481"/>
            <a:chExt cx="3989743" cy="1235119"/>
          </a:xfrm>
        </p:grpSpPr>
        <p:cxnSp>
          <p:nvCxnSpPr>
            <p:cNvPr id="161" name="Google Shape;99;p16">
              <a:extLst>
                <a:ext uri="{FF2B5EF4-FFF2-40B4-BE49-F238E27FC236}">
                  <a16:creationId xmlns:a16="http://schemas.microsoft.com/office/drawing/2014/main" id="{CD8667BE-36C7-91D3-049B-178226DADAA2}"/>
                </a:ext>
              </a:extLst>
            </p:cNvPr>
            <p:cNvCxnSpPr>
              <a:cxnSpLocks/>
              <a:endCxn id="164" idx="3"/>
            </p:cNvCxnSpPr>
            <p:nvPr/>
          </p:nvCxnSpPr>
          <p:spPr>
            <a:xfrm rot="10800000">
              <a:off x="2795254" y="1394682"/>
              <a:ext cx="1264626" cy="502138"/>
            </a:xfrm>
            <a:prstGeom prst="bentConnector3">
              <a:avLst>
                <a:gd name="adj1" fmla="val 50000"/>
              </a:avLst>
            </a:prstGeom>
            <a:noFill/>
            <a:ln w="9525" cap="flat" cmpd="sng">
              <a:solidFill>
                <a:srgbClr val="BEBEC1"/>
              </a:solidFill>
              <a:prstDash val="solid"/>
              <a:round/>
              <a:headEnd type="none" w="med" len="med"/>
              <a:tailEnd type="none" w="med" len="med"/>
            </a:ln>
          </p:spPr>
        </p:cxnSp>
        <p:sp>
          <p:nvSpPr>
            <p:cNvPr id="163" name="Google Shape;101;p16">
              <a:extLst>
                <a:ext uri="{FF2B5EF4-FFF2-40B4-BE49-F238E27FC236}">
                  <a16:creationId xmlns:a16="http://schemas.microsoft.com/office/drawing/2014/main" id="{601DAF08-1108-6AFD-75FB-7CBBC65D56FA}"/>
                </a:ext>
              </a:extLst>
            </p:cNvPr>
            <p:cNvSpPr txBox="1"/>
            <p:nvPr/>
          </p:nvSpPr>
          <p:spPr>
            <a:xfrm>
              <a:off x="70137" y="1350900"/>
              <a:ext cx="3184804" cy="1166700"/>
            </a:xfrm>
            <a:prstGeom prst="rect">
              <a:avLst/>
            </a:prstGeom>
            <a:noFill/>
            <a:ln>
              <a:noFill/>
            </a:ln>
          </p:spPr>
          <p:txBody>
            <a:bodyPr spcFirstLastPara="1" wrap="square" lIns="121900" tIns="121900" rIns="121900" bIns="121900" anchor="ctr" anchorCtr="0">
              <a:noAutofit/>
            </a:bodyPr>
            <a:lstStyle/>
            <a:p>
              <a:pPr marL="0" marR="0" lvl="0" indent="0" algn="r" defTabSz="1219170" eaLnBrk="1" fontAlgn="auto" latinLnBrk="0" hangingPunct="1">
                <a:lnSpc>
                  <a:spcPct val="115000"/>
                </a:lnSpc>
                <a:spcBef>
                  <a:spcPts val="0"/>
                </a:spcBef>
                <a:spcAft>
                  <a:spcPts val="0"/>
                </a:spcAft>
                <a:buClr>
                  <a:srgbClr val="000000"/>
                </a:buClr>
                <a:buSzTx/>
                <a:buFontTx/>
                <a:buNone/>
                <a:tabLst/>
                <a:defRPr/>
              </a:pPr>
              <a:r>
                <a:rPr lang="en" dirty="0">
                  <a:solidFill>
                    <a:srgbClr val="D1D5DB"/>
                  </a:solidFill>
                  <a:latin typeface="Söhne"/>
                  <a:sym typeface="Roboto"/>
                </a:rPr>
                <a:t>Networks &amp; Telecommunications engineer </a:t>
              </a:r>
              <a:endParaRPr dirty="0">
                <a:solidFill>
                  <a:srgbClr val="D1D5DB"/>
                </a:solidFill>
                <a:latin typeface="Söhne"/>
                <a:sym typeface="Roboto"/>
              </a:endParaRPr>
            </a:p>
            <a:p>
              <a:pPr marL="0" marR="0" lvl="0" indent="0" algn="r" defTabSz="1219170" eaLnBrk="1" fontAlgn="auto" latinLnBrk="0" hangingPunct="1">
                <a:lnSpc>
                  <a:spcPct val="115000"/>
                </a:lnSpc>
                <a:spcBef>
                  <a:spcPts val="0"/>
                </a:spcBef>
                <a:spcAft>
                  <a:spcPts val="0"/>
                </a:spcAft>
                <a:buClr>
                  <a:srgbClr val="000000"/>
                </a:buClr>
                <a:buSzTx/>
                <a:buFontTx/>
                <a:buNone/>
                <a:tabLst/>
                <a:defRPr/>
              </a:pPr>
              <a:r>
                <a:rPr lang="en" dirty="0">
                  <a:solidFill>
                    <a:srgbClr val="D1D5DB"/>
                  </a:solidFill>
                  <a:latin typeface="Söhne"/>
                  <a:sym typeface="Roboto"/>
                </a:rPr>
                <a:t>(Sep 2016 - Oct 2021)</a:t>
              </a:r>
              <a:endParaRPr dirty="0">
                <a:solidFill>
                  <a:srgbClr val="D1D5DB"/>
                </a:solidFill>
                <a:latin typeface="Söhne"/>
                <a:sym typeface="Roboto"/>
              </a:endParaRPr>
            </a:p>
            <a:p>
              <a:pPr marL="0" marR="0" lvl="0" indent="0" algn="r" defTabSz="1219170" eaLnBrk="1" fontAlgn="auto" latinLnBrk="0" hangingPunct="1">
                <a:lnSpc>
                  <a:spcPct val="115000"/>
                </a:lnSpc>
                <a:spcBef>
                  <a:spcPts val="0"/>
                </a:spcBef>
                <a:spcAft>
                  <a:spcPts val="0"/>
                </a:spcAft>
                <a:buClr>
                  <a:srgbClr val="000000"/>
                </a:buClr>
                <a:buSzTx/>
                <a:buFontTx/>
                <a:buNone/>
                <a:tabLst/>
                <a:defRPr/>
              </a:pPr>
              <a:r>
                <a:rPr lang="en" dirty="0">
                  <a:solidFill>
                    <a:srgbClr val="D1D5DB"/>
                  </a:solidFill>
                  <a:latin typeface="Söhne"/>
                  <a:sym typeface="Roboto"/>
                </a:rPr>
                <a:t>Specialty: Multimedia &amp; Data Science</a:t>
              </a:r>
              <a:endParaRPr dirty="0">
                <a:solidFill>
                  <a:srgbClr val="D1D5DB"/>
                </a:solidFill>
                <a:latin typeface="Söhne"/>
                <a:sym typeface="Roboto"/>
              </a:endParaRPr>
            </a:p>
          </p:txBody>
        </p:sp>
        <p:sp>
          <p:nvSpPr>
            <p:cNvPr id="164" name="Google Shape;102;p16">
              <a:extLst>
                <a:ext uri="{FF2B5EF4-FFF2-40B4-BE49-F238E27FC236}">
                  <a16:creationId xmlns:a16="http://schemas.microsoft.com/office/drawing/2014/main" id="{061DB894-E9DB-D8CC-BA2F-944C33BA05F3}"/>
                </a:ext>
              </a:extLst>
            </p:cNvPr>
            <p:cNvSpPr txBox="1"/>
            <p:nvPr/>
          </p:nvSpPr>
          <p:spPr>
            <a:xfrm>
              <a:off x="1617454" y="1282481"/>
              <a:ext cx="1177800" cy="224400"/>
            </a:xfrm>
            <a:prstGeom prst="rect">
              <a:avLst/>
            </a:prstGeom>
            <a:noFill/>
            <a:ln>
              <a:noFill/>
            </a:ln>
          </p:spPr>
          <p:txBody>
            <a:bodyPr spcFirstLastPara="1" wrap="square" lIns="121900" tIns="121900" rIns="121900" bIns="121900" anchor="ctr" anchorCtr="0">
              <a:noAutofit/>
            </a:bodyPr>
            <a:lstStyle/>
            <a:p>
              <a:pPr marL="0" marR="0" lvl="0" indent="0" algn="r" defTabSz="1219170" eaLnBrk="1" fontAlgn="auto" latinLnBrk="0" hangingPunct="1">
                <a:lnSpc>
                  <a:spcPct val="100000"/>
                </a:lnSpc>
                <a:spcBef>
                  <a:spcPts val="0"/>
                </a:spcBef>
                <a:spcAft>
                  <a:spcPts val="0"/>
                </a:spcAft>
                <a:buClr>
                  <a:srgbClr val="000000"/>
                </a:buClr>
                <a:buSzTx/>
                <a:buFontTx/>
                <a:buNone/>
                <a:tabLst/>
                <a:defRPr/>
              </a:pPr>
              <a:r>
                <a:rPr lang="en" sz="2000" b="1" dirty="0">
                  <a:solidFill>
                    <a:schemeClr val="accent1"/>
                  </a:solidFill>
                  <a:latin typeface="Söhne"/>
                  <a:sym typeface="Fira Sans Extra Condensed"/>
                </a:rPr>
                <a:t>INSAT</a:t>
              </a:r>
              <a:endParaRPr b="1" dirty="0">
                <a:solidFill>
                  <a:schemeClr val="accent1"/>
                </a:solidFill>
                <a:latin typeface="Söhne"/>
                <a:sym typeface="Fira Sans Extra Condensed"/>
              </a:endParaRPr>
            </a:p>
          </p:txBody>
        </p:sp>
      </p:grpSp>
      <p:grpSp>
        <p:nvGrpSpPr>
          <p:cNvPr id="165" name="Google Shape;103;p16">
            <a:extLst>
              <a:ext uri="{FF2B5EF4-FFF2-40B4-BE49-F238E27FC236}">
                <a16:creationId xmlns:a16="http://schemas.microsoft.com/office/drawing/2014/main" id="{9BA2CECB-18EB-2D97-5392-D4A89606D450}"/>
              </a:ext>
            </a:extLst>
          </p:cNvPr>
          <p:cNvGrpSpPr/>
          <p:nvPr/>
        </p:nvGrpSpPr>
        <p:grpSpPr>
          <a:xfrm>
            <a:off x="238990" y="3390894"/>
            <a:ext cx="4405258" cy="1071117"/>
            <a:chOff x="70137" y="2847105"/>
            <a:chExt cx="3303943" cy="803337"/>
          </a:xfrm>
        </p:grpSpPr>
        <p:cxnSp>
          <p:nvCxnSpPr>
            <p:cNvPr id="166" name="Google Shape;104;p16">
              <a:extLst>
                <a:ext uri="{FF2B5EF4-FFF2-40B4-BE49-F238E27FC236}">
                  <a16:creationId xmlns:a16="http://schemas.microsoft.com/office/drawing/2014/main" id="{610F4317-8F9B-A37F-1AEF-CDFA95DD7B5E}"/>
                </a:ext>
              </a:extLst>
            </p:cNvPr>
            <p:cNvCxnSpPr>
              <a:cxnSpLocks/>
              <a:endCxn id="169" idx="3"/>
            </p:cNvCxnSpPr>
            <p:nvPr/>
          </p:nvCxnSpPr>
          <p:spPr>
            <a:xfrm flipH="1" flipV="1">
              <a:off x="2774098" y="2959305"/>
              <a:ext cx="599982" cy="5900"/>
            </a:xfrm>
            <a:prstGeom prst="straightConnector1">
              <a:avLst/>
            </a:prstGeom>
            <a:noFill/>
            <a:ln w="9525" cap="flat" cmpd="sng">
              <a:solidFill>
                <a:srgbClr val="FFE600"/>
              </a:solidFill>
              <a:prstDash val="solid"/>
              <a:round/>
              <a:headEnd type="none" w="med" len="med"/>
              <a:tailEnd type="none" w="med" len="med"/>
            </a:ln>
          </p:spPr>
        </p:cxnSp>
        <p:sp>
          <p:nvSpPr>
            <p:cNvPr id="168" name="Google Shape;106;p16">
              <a:extLst>
                <a:ext uri="{FF2B5EF4-FFF2-40B4-BE49-F238E27FC236}">
                  <a16:creationId xmlns:a16="http://schemas.microsoft.com/office/drawing/2014/main" id="{FC8A963E-AB95-6FAA-5F60-66DAA790CA11}"/>
                </a:ext>
              </a:extLst>
            </p:cNvPr>
            <p:cNvSpPr txBox="1"/>
            <p:nvPr/>
          </p:nvSpPr>
          <p:spPr>
            <a:xfrm>
              <a:off x="70137" y="3056142"/>
              <a:ext cx="3184804" cy="594300"/>
            </a:xfrm>
            <a:prstGeom prst="rect">
              <a:avLst/>
            </a:prstGeom>
            <a:noFill/>
            <a:ln>
              <a:noFill/>
            </a:ln>
          </p:spPr>
          <p:txBody>
            <a:bodyPr spcFirstLastPara="1" wrap="square" lIns="121900" tIns="121900" rIns="121900" bIns="121900" anchor="ctr" anchorCtr="0">
              <a:noAutofit/>
            </a:bodyPr>
            <a:lstStyle>
              <a:defPPr>
                <a:defRPr lang="en-GB"/>
              </a:defPPr>
              <a:lvl1pPr marR="0" lvl="0" indent="0" algn="r" defTabSz="1219170" fontAlgn="auto">
                <a:lnSpc>
                  <a:spcPct val="115000"/>
                </a:lnSpc>
                <a:spcBef>
                  <a:spcPts val="0"/>
                </a:spcBef>
                <a:spcAft>
                  <a:spcPts val="0"/>
                </a:spcAft>
                <a:buClr>
                  <a:srgbClr val="000000"/>
                </a:buClr>
                <a:buSzTx/>
                <a:buFontTx/>
                <a:buNone/>
                <a:tabLst/>
                <a:defRPr>
                  <a:solidFill>
                    <a:srgbClr val="D1D5DB"/>
                  </a:solidFill>
                  <a:latin typeface="Söhne"/>
                </a:defRPr>
              </a:lvl1pPr>
            </a:lstStyle>
            <a:p>
              <a:r>
                <a:rPr lang="en" dirty="0">
                  <a:sym typeface="Roboto"/>
                </a:rPr>
                <a:t>Student (Feb 2020)</a:t>
              </a:r>
              <a:endParaRPr dirty="0">
                <a:sym typeface="Roboto"/>
              </a:endParaRPr>
            </a:p>
            <a:p>
              <a:r>
                <a:rPr lang="en" dirty="0">
                  <a:sym typeface="Roboto"/>
                </a:rPr>
                <a:t>Instructor (Since Oct 2020)</a:t>
              </a:r>
              <a:endParaRPr dirty="0">
                <a:sym typeface="Roboto"/>
              </a:endParaRPr>
            </a:p>
          </p:txBody>
        </p:sp>
        <p:sp>
          <p:nvSpPr>
            <p:cNvPr id="169" name="Google Shape;107;p16">
              <a:extLst>
                <a:ext uri="{FF2B5EF4-FFF2-40B4-BE49-F238E27FC236}">
                  <a16:creationId xmlns:a16="http://schemas.microsoft.com/office/drawing/2014/main" id="{1CCE764A-AC88-BEA0-9764-26C8E1377BBE}"/>
                </a:ext>
              </a:extLst>
            </p:cNvPr>
            <p:cNvSpPr txBox="1"/>
            <p:nvPr/>
          </p:nvSpPr>
          <p:spPr>
            <a:xfrm>
              <a:off x="1596298" y="2847105"/>
              <a:ext cx="1177800" cy="224400"/>
            </a:xfrm>
            <a:prstGeom prst="rect">
              <a:avLst/>
            </a:prstGeom>
            <a:noFill/>
            <a:ln>
              <a:noFill/>
            </a:ln>
          </p:spPr>
          <p:txBody>
            <a:bodyPr spcFirstLastPara="1" wrap="square" lIns="121900" tIns="121900" rIns="121900" bIns="121900" anchor="ctr" anchorCtr="0">
              <a:noAutofit/>
            </a:bodyPr>
            <a:lstStyle/>
            <a:p>
              <a:pPr marL="0" marR="0" lvl="0" indent="0" algn="r" defTabSz="1219170" eaLnBrk="1" fontAlgn="auto" latinLnBrk="0" hangingPunct="1">
                <a:lnSpc>
                  <a:spcPct val="100000"/>
                </a:lnSpc>
                <a:spcBef>
                  <a:spcPts val="0"/>
                </a:spcBef>
                <a:spcAft>
                  <a:spcPts val="0"/>
                </a:spcAft>
                <a:buClr>
                  <a:srgbClr val="000000"/>
                </a:buClr>
                <a:buSzTx/>
                <a:buFontTx/>
                <a:buNone/>
                <a:tabLst/>
                <a:defRPr/>
              </a:pPr>
              <a:r>
                <a:rPr lang="en" sz="2000" b="1" dirty="0">
                  <a:solidFill>
                    <a:schemeClr val="accent1"/>
                  </a:solidFill>
                  <a:latin typeface="Söhne"/>
                  <a:sym typeface="Fira Sans Extra Condensed"/>
                </a:rPr>
                <a:t>Data Co-lab</a:t>
              </a:r>
              <a:endParaRPr sz="2000" b="1" dirty="0">
                <a:solidFill>
                  <a:schemeClr val="accent1"/>
                </a:solidFill>
                <a:latin typeface="Söhne"/>
                <a:sym typeface="Fira Sans Extra Condensed"/>
              </a:endParaRPr>
            </a:p>
          </p:txBody>
        </p:sp>
      </p:grpSp>
      <p:grpSp>
        <p:nvGrpSpPr>
          <p:cNvPr id="170" name="Google Shape;108;p16">
            <a:extLst>
              <a:ext uri="{FF2B5EF4-FFF2-40B4-BE49-F238E27FC236}">
                <a16:creationId xmlns:a16="http://schemas.microsoft.com/office/drawing/2014/main" id="{BFE45502-B586-9658-D014-F461B0E7AB80}"/>
              </a:ext>
            </a:extLst>
          </p:cNvPr>
          <p:cNvGrpSpPr/>
          <p:nvPr/>
        </p:nvGrpSpPr>
        <p:grpSpPr>
          <a:xfrm>
            <a:off x="238989" y="4974927"/>
            <a:ext cx="5407509" cy="1360737"/>
            <a:chOff x="70136" y="4035132"/>
            <a:chExt cx="4055632" cy="1020553"/>
          </a:xfrm>
        </p:grpSpPr>
        <p:cxnSp>
          <p:nvCxnSpPr>
            <p:cNvPr id="171" name="Google Shape;109;p16">
              <a:extLst>
                <a:ext uri="{FF2B5EF4-FFF2-40B4-BE49-F238E27FC236}">
                  <a16:creationId xmlns:a16="http://schemas.microsoft.com/office/drawing/2014/main" id="{555BF612-B2A7-B2E0-17DD-FAD5E28252A5}"/>
                </a:ext>
              </a:extLst>
            </p:cNvPr>
            <p:cNvCxnSpPr>
              <a:cxnSpLocks/>
              <a:endCxn id="174" idx="3"/>
            </p:cNvCxnSpPr>
            <p:nvPr/>
          </p:nvCxnSpPr>
          <p:spPr>
            <a:xfrm rot="10800000" flipV="1">
              <a:off x="2804768" y="4035132"/>
              <a:ext cx="1321000" cy="376389"/>
            </a:xfrm>
            <a:prstGeom prst="bentConnector3">
              <a:avLst>
                <a:gd name="adj1" fmla="val 50000"/>
              </a:avLst>
            </a:prstGeom>
            <a:noFill/>
            <a:ln w="9525" cap="flat" cmpd="sng">
              <a:solidFill>
                <a:srgbClr val="BEBEC1"/>
              </a:solidFill>
              <a:prstDash val="solid"/>
              <a:round/>
              <a:headEnd type="none" w="med" len="med"/>
              <a:tailEnd type="none" w="med" len="med"/>
            </a:ln>
          </p:spPr>
        </p:cxnSp>
        <p:sp>
          <p:nvSpPr>
            <p:cNvPr id="173" name="Google Shape;111;p16">
              <a:extLst>
                <a:ext uri="{FF2B5EF4-FFF2-40B4-BE49-F238E27FC236}">
                  <a16:creationId xmlns:a16="http://schemas.microsoft.com/office/drawing/2014/main" id="{438ED876-7A6C-635A-0E92-67C4ED7A28C6}"/>
                </a:ext>
              </a:extLst>
            </p:cNvPr>
            <p:cNvSpPr txBox="1"/>
            <p:nvPr/>
          </p:nvSpPr>
          <p:spPr>
            <a:xfrm>
              <a:off x="70136" y="4528433"/>
              <a:ext cx="3184805" cy="527252"/>
            </a:xfrm>
            <a:prstGeom prst="rect">
              <a:avLst/>
            </a:prstGeom>
            <a:noFill/>
            <a:ln>
              <a:noFill/>
            </a:ln>
          </p:spPr>
          <p:txBody>
            <a:bodyPr spcFirstLastPara="1" wrap="square" lIns="121900" tIns="121900" rIns="121900" bIns="121900" anchor="ctr" anchorCtr="0">
              <a:noAutofit/>
            </a:bodyPr>
            <a:lstStyle/>
            <a:p>
              <a:pPr lvl="0" algn="r" defTabSz="1219170">
                <a:lnSpc>
                  <a:spcPct val="115000"/>
                </a:lnSpc>
                <a:buClr>
                  <a:srgbClr val="000000"/>
                </a:buClr>
                <a:defRPr/>
              </a:pPr>
              <a:r>
                <a:rPr lang="en" dirty="0">
                  <a:solidFill>
                    <a:srgbClr val="D1D5DB"/>
                  </a:solidFill>
                  <a:latin typeface="Söhne"/>
                  <a:sym typeface="Roboto"/>
                </a:rPr>
                <a:t>Epilert (Jul-Sep 2020)</a:t>
              </a:r>
              <a:endParaRPr dirty="0">
                <a:solidFill>
                  <a:srgbClr val="D1D5DB"/>
                </a:solidFill>
                <a:latin typeface="Söhne"/>
                <a:sym typeface="Roboto"/>
              </a:endParaRPr>
            </a:p>
            <a:p>
              <a:pPr lvl="0" algn="r" defTabSz="1219170">
                <a:lnSpc>
                  <a:spcPct val="115000"/>
                </a:lnSpc>
                <a:buClr>
                  <a:srgbClr val="000000"/>
                </a:buClr>
                <a:defRPr/>
              </a:pPr>
              <a:r>
                <a:rPr lang="en" dirty="0">
                  <a:solidFill>
                    <a:srgbClr val="D1D5DB"/>
                  </a:solidFill>
                  <a:latin typeface="Söhne"/>
                  <a:sym typeface="Roboto"/>
                </a:rPr>
                <a:t>TRITUX (Mar-Aug 2021)</a:t>
              </a:r>
              <a:endParaRPr dirty="0">
                <a:solidFill>
                  <a:srgbClr val="D1D5DB"/>
                </a:solidFill>
                <a:latin typeface="Söhne"/>
                <a:sym typeface="Roboto"/>
              </a:endParaRPr>
            </a:p>
          </p:txBody>
        </p:sp>
        <p:sp>
          <p:nvSpPr>
            <p:cNvPr id="174" name="Google Shape;112;p16">
              <a:extLst>
                <a:ext uri="{FF2B5EF4-FFF2-40B4-BE49-F238E27FC236}">
                  <a16:creationId xmlns:a16="http://schemas.microsoft.com/office/drawing/2014/main" id="{4814230E-B565-D731-5934-89146A166293}"/>
                </a:ext>
              </a:extLst>
            </p:cNvPr>
            <p:cNvSpPr txBox="1"/>
            <p:nvPr/>
          </p:nvSpPr>
          <p:spPr>
            <a:xfrm>
              <a:off x="475155" y="4294608"/>
              <a:ext cx="2329613" cy="233826"/>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2000" b="1" dirty="0">
                  <a:solidFill>
                    <a:schemeClr val="accent1"/>
                  </a:solidFill>
                  <a:latin typeface="Söhne"/>
                  <a:sym typeface="Fira Sans Extra Condensed"/>
                </a:rPr>
                <a:t>Internships in Data Science</a:t>
              </a:r>
              <a:endParaRPr sz="2000" b="1" dirty="0">
                <a:solidFill>
                  <a:schemeClr val="accent1"/>
                </a:solidFill>
                <a:latin typeface="Söhne"/>
                <a:sym typeface="Fira Sans Extra Condensed"/>
              </a:endParaRPr>
            </a:p>
          </p:txBody>
        </p:sp>
      </p:grpSp>
      <p:grpSp>
        <p:nvGrpSpPr>
          <p:cNvPr id="175" name="Google Shape;113;p16">
            <a:extLst>
              <a:ext uri="{FF2B5EF4-FFF2-40B4-BE49-F238E27FC236}">
                <a16:creationId xmlns:a16="http://schemas.microsoft.com/office/drawing/2014/main" id="{009564CD-2ED9-EECF-49B1-36B238423E78}"/>
              </a:ext>
            </a:extLst>
          </p:cNvPr>
          <p:cNvGrpSpPr/>
          <p:nvPr/>
        </p:nvGrpSpPr>
        <p:grpSpPr>
          <a:xfrm>
            <a:off x="7863082" y="3401308"/>
            <a:ext cx="3892793" cy="914580"/>
            <a:chOff x="5788205" y="2846736"/>
            <a:chExt cx="2919595" cy="685935"/>
          </a:xfrm>
        </p:grpSpPr>
        <p:cxnSp>
          <p:nvCxnSpPr>
            <p:cNvPr id="176" name="Google Shape;114;p16">
              <a:extLst>
                <a:ext uri="{FF2B5EF4-FFF2-40B4-BE49-F238E27FC236}">
                  <a16:creationId xmlns:a16="http://schemas.microsoft.com/office/drawing/2014/main" id="{6464EDC8-21EF-B3A3-B993-1DE977E71D0D}"/>
                </a:ext>
              </a:extLst>
            </p:cNvPr>
            <p:cNvCxnSpPr>
              <a:cxnSpLocks/>
              <a:stCxn id="179" idx="1"/>
            </p:cNvCxnSpPr>
            <p:nvPr/>
          </p:nvCxnSpPr>
          <p:spPr>
            <a:xfrm flipH="1">
              <a:off x="5788205" y="2958936"/>
              <a:ext cx="524387" cy="506"/>
            </a:xfrm>
            <a:prstGeom prst="straightConnector1">
              <a:avLst/>
            </a:prstGeom>
            <a:noFill/>
            <a:ln w="9525" cap="flat" cmpd="sng">
              <a:solidFill>
                <a:srgbClr val="BEBEC1"/>
              </a:solidFill>
              <a:prstDash val="solid"/>
              <a:round/>
              <a:headEnd type="none" w="med" len="med"/>
              <a:tailEnd type="none" w="med" len="med"/>
            </a:ln>
          </p:spPr>
        </p:cxnSp>
        <p:sp>
          <p:nvSpPr>
            <p:cNvPr id="178" name="Google Shape;116;p16">
              <a:extLst>
                <a:ext uri="{FF2B5EF4-FFF2-40B4-BE49-F238E27FC236}">
                  <a16:creationId xmlns:a16="http://schemas.microsoft.com/office/drawing/2014/main" id="{AC996890-1BDC-A5A8-1EAD-E25A2959577C}"/>
                </a:ext>
              </a:extLst>
            </p:cNvPr>
            <p:cNvSpPr txBox="1"/>
            <p:nvPr/>
          </p:nvSpPr>
          <p:spPr>
            <a:xfrm>
              <a:off x="5891645" y="2989919"/>
              <a:ext cx="2816155" cy="542752"/>
            </a:xfrm>
            <a:prstGeom prst="rect">
              <a:avLst/>
            </a:prstGeom>
            <a:noFill/>
            <a:ln>
              <a:noFill/>
            </a:ln>
          </p:spPr>
          <p:txBody>
            <a:bodyPr spcFirstLastPara="1" wrap="square" lIns="121900" tIns="121900" rIns="121900" bIns="121900" anchor="ctr" anchorCtr="0">
              <a:noAutofit/>
            </a:bodyPr>
            <a:lstStyle/>
            <a:p>
              <a:pPr defTabSz="1219170">
                <a:lnSpc>
                  <a:spcPct val="115000"/>
                </a:lnSpc>
                <a:buClr>
                  <a:srgbClr val="000000"/>
                </a:buClr>
              </a:pPr>
              <a:r>
                <a:rPr lang="en" dirty="0">
                  <a:solidFill>
                    <a:srgbClr val="D1D5DB"/>
                  </a:solidFill>
                  <a:latin typeface="Söhne"/>
                  <a:sym typeface="Roboto"/>
                </a:rPr>
                <a:t>Natural Language Processing (NLP)</a:t>
              </a:r>
              <a:endParaRPr dirty="0">
                <a:solidFill>
                  <a:srgbClr val="D1D5DB"/>
                </a:solidFill>
                <a:latin typeface="Söhne"/>
                <a:sym typeface="Roboto"/>
              </a:endParaRPr>
            </a:p>
          </p:txBody>
        </p:sp>
        <p:sp>
          <p:nvSpPr>
            <p:cNvPr id="179" name="Google Shape;117;p16">
              <a:extLst>
                <a:ext uri="{FF2B5EF4-FFF2-40B4-BE49-F238E27FC236}">
                  <a16:creationId xmlns:a16="http://schemas.microsoft.com/office/drawing/2014/main" id="{5EF2DA98-C5C6-5C24-DF90-657EA72887C3}"/>
                </a:ext>
              </a:extLst>
            </p:cNvPr>
            <p:cNvSpPr txBox="1"/>
            <p:nvPr/>
          </p:nvSpPr>
          <p:spPr>
            <a:xfrm>
              <a:off x="6312592" y="2846736"/>
              <a:ext cx="1177800" cy="224400"/>
            </a:xfrm>
            <a:prstGeom prst="rect">
              <a:avLst/>
            </a:prstGeom>
            <a:noFill/>
            <a:ln>
              <a:noFill/>
            </a:ln>
          </p:spPr>
          <p:txBody>
            <a:bodyPr spcFirstLastPara="1" wrap="square" lIns="121900" tIns="121900" rIns="121900" bIns="121900" anchor="ctr" anchorCtr="0">
              <a:noAutofit/>
            </a:bodyPr>
            <a:lstStyle/>
            <a:p>
              <a:pPr algn="r" defTabSz="1219170">
                <a:buClr>
                  <a:srgbClr val="000000"/>
                </a:buClr>
              </a:pPr>
              <a:r>
                <a:rPr lang="en" sz="2000" b="1" dirty="0">
                  <a:solidFill>
                    <a:schemeClr val="accent1"/>
                  </a:solidFill>
                  <a:latin typeface="Söhne"/>
                  <a:sym typeface="Fira Sans Extra Condensed"/>
                </a:rPr>
                <a:t>AI Specialty</a:t>
              </a:r>
              <a:endParaRPr sz="2000" b="1" dirty="0">
                <a:solidFill>
                  <a:schemeClr val="accent1"/>
                </a:solidFill>
                <a:latin typeface="Söhne"/>
                <a:sym typeface="Fira Sans Extra Condensed"/>
              </a:endParaRPr>
            </a:p>
          </p:txBody>
        </p:sp>
      </p:grpSp>
      <p:grpSp>
        <p:nvGrpSpPr>
          <p:cNvPr id="180" name="Google Shape;118;p16">
            <a:extLst>
              <a:ext uri="{FF2B5EF4-FFF2-40B4-BE49-F238E27FC236}">
                <a16:creationId xmlns:a16="http://schemas.microsoft.com/office/drawing/2014/main" id="{467B654B-7546-F527-CAF4-C941B03892A4}"/>
              </a:ext>
            </a:extLst>
          </p:cNvPr>
          <p:cNvGrpSpPr/>
          <p:nvPr/>
        </p:nvGrpSpPr>
        <p:grpSpPr>
          <a:xfrm>
            <a:off x="7003382" y="4971308"/>
            <a:ext cx="4772393" cy="1502448"/>
            <a:chOff x="5143430" y="4032417"/>
            <a:chExt cx="3579295" cy="1126836"/>
          </a:xfrm>
        </p:grpSpPr>
        <p:cxnSp>
          <p:nvCxnSpPr>
            <p:cNvPr id="181" name="Google Shape;119;p16">
              <a:extLst>
                <a:ext uri="{FF2B5EF4-FFF2-40B4-BE49-F238E27FC236}">
                  <a16:creationId xmlns:a16="http://schemas.microsoft.com/office/drawing/2014/main" id="{8C2FA421-AF2F-3A25-261E-BE7DC96CF411}"/>
                </a:ext>
              </a:extLst>
            </p:cNvPr>
            <p:cNvCxnSpPr>
              <a:cxnSpLocks/>
              <a:endCxn id="184" idx="1"/>
            </p:cNvCxnSpPr>
            <p:nvPr/>
          </p:nvCxnSpPr>
          <p:spPr>
            <a:xfrm>
              <a:off x="5143430" y="4032417"/>
              <a:ext cx="1183800" cy="373082"/>
            </a:xfrm>
            <a:prstGeom prst="bentConnector3">
              <a:avLst>
                <a:gd name="adj1" fmla="val 50000"/>
              </a:avLst>
            </a:prstGeom>
            <a:noFill/>
            <a:ln w="9525" cap="flat" cmpd="sng">
              <a:solidFill>
                <a:srgbClr val="FFE600"/>
              </a:solidFill>
              <a:prstDash val="solid"/>
              <a:round/>
              <a:headEnd type="none" w="med" len="med"/>
              <a:tailEnd type="none" w="med" len="med"/>
            </a:ln>
          </p:spPr>
        </p:cxnSp>
        <p:sp>
          <p:nvSpPr>
            <p:cNvPr id="183" name="Google Shape;121;p16">
              <a:extLst>
                <a:ext uri="{FF2B5EF4-FFF2-40B4-BE49-F238E27FC236}">
                  <a16:creationId xmlns:a16="http://schemas.microsoft.com/office/drawing/2014/main" id="{1A796FA9-95EB-1D93-BDAD-D84F72E92515}"/>
                </a:ext>
              </a:extLst>
            </p:cNvPr>
            <p:cNvSpPr txBox="1"/>
            <p:nvPr/>
          </p:nvSpPr>
          <p:spPr>
            <a:xfrm>
              <a:off x="5891645" y="4405499"/>
              <a:ext cx="2831080" cy="753754"/>
            </a:xfrm>
            <a:prstGeom prst="rect">
              <a:avLst/>
            </a:prstGeom>
            <a:noFill/>
            <a:ln>
              <a:noFill/>
            </a:ln>
          </p:spPr>
          <p:txBody>
            <a:bodyPr spcFirstLastPara="1" wrap="square" lIns="121900" tIns="121900" rIns="121900" bIns="121900" anchor="ctr" anchorCtr="0">
              <a:noAutofit/>
            </a:bodyPr>
            <a:lstStyle/>
            <a:p>
              <a:pPr marR="0" lvl="0" indent="0" defTabSz="1219170" fontAlgn="auto">
                <a:lnSpc>
                  <a:spcPct val="115000"/>
                </a:lnSpc>
                <a:spcBef>
                  <a:spcPts val="0"/>
                </a:spcBef>
                <a:spcAft>
                  <a:spcPts val="0"/>
                </a:spcAft>
                <a:buClr>
                  <a:srgbClr val="000000"/>
                </a:buClr>
                <a:buSzTx/>
                <a:buFontTx/>
                <a:buNone/>
                <a:tabLst/>
                <a:defRPr/>
              </a:pPr>
              <a:r>
                <a:rPr lang="en" dirty="0">
                  <a:solidFill>
                    <a:srgbClr val="D1D5DB"/>
                  </a:solidFill>
                  <a:latin typeface="Söhne"/>
                  <a:sym typeface="Roboto"/>
                </a:rPr>
                <a:t>Data Consultant – Technology Solution Delivery (Microsoft Team)</a:t>
              </a:r>
              <a:endParaRPr dirty="0">
                <a:solidFill>
                  <a:srgbClr val="D1D5DB"/>
                </a:solidFill>
                <a:latin typeface="Söhne"/>
                <a:sym typeface="Roboto"/>
              </a:endParaRPr>
            </a:p>
          </p:txBody>
        </p:sp>
        <p:sp>
          <p:nvSpPr>
            <p:cNvPr id="184" name="Google Shape;122;p16">
              <a:extLst>
                <a:ext uri="{FF2B5EF4-FFF2-40B4-BE49-F238E27FC236}">
                  <a16:creationId xmlns:a16="http://schemas.microsoft.com/office/drawing/2014/main" id="{F8B65A91-AA36-7FD5-4724-EA09F016DA3B}"/>
                </a:ext>
              </a:extLst>
            </p:cNvPr>
            <p:cNvSpPr txBox="1"/>
            <p:nvPr/>
          </p:nvSpPr>
          <p:spPr>
            <a:xfrm>
              <a:off x="6327230" y="4294606"/>
              <a:ext cx="1874781" cy="221786"/>
            </a:xfrm>
            <a:prstGeom prst="rect">
              <a:avLst/>
            </a:prstGeom>
            <a:noFill/>
            <a:ln>
              <a:noFill/>
            </a:ln>
          </p:spPr>
          <p:txBody>
            <a:bodyPr spcFirstLastPara="1" wrap="square" lIns="121900" tIns="121900" rIns="121900" bIns="121900" anchor="ctr" anchorCtr="0">
              <a:noAutofit/>
            </a:bodyPr>
            <a:lstStyle/>
            <a:p>
              <a:pPr marR="0" lvl="0" indent="0" algn="r" defTabSz="1219170" fontAlgn="auto">
                <a:lnSpc>
                  <a:spcPct val="100000"/>
                </a:lnSpc>
                <a:spcBef>
                  <a:spcPts val="0"/>
                </a:spcBef>
                <a:spcAft>
                  <a:spcPts val="0"/>
                </a:spcAft>
                <a:buClr>
                  <a:srgbClr val="000000"/>
                </a:buClr>
                <a:buSzTx/>
                <a:buFontTx/>
                <a:buNone/>
                <a:tabLst/>
                <a:defRPr/>
              </a:pPr>
              <a:r>
                <a:rPr lang="en" sz="2000" b="1" dirty="0">
                  <a:solidFill>
                    <a:schemeClr val="accent1"/>
                  </a:solidFill>
                  <a:latin typeface="Söhne"/>
                  <a:sym typeface="Fira Sans Extra Condensed"/>
                </a:rPr>
                <a:t>EY Tunisia/EY Canada</a:t>
              </a:r>
              <a:endParaRPr sz="2000" b="1" dirty="0">
                <a:solidFill>
                  <a:schemeClr val="accent1"/>
                </a:solidFill>
                <a:latin typeface="Söhne"/>
                <a:sym typeface="Fira Sans Extra Condensed"/>
              </a:endParaRPr>
            </a:p>
          </p:txBody>
        </p:sp>
      </p:grpSp>
      <p:grpSp>
        <p:nvGrpSpPr>
          <p:cNvPr id="185" name="Google Shape;123;p16">
            <a:extLst>
              <a:ext uri="{FF2B5EF4-FFF2-40B4-BE49-F238E27FC236}">
                <a16:creationId xmlns:a16="http://schemas.microsoft.com/office/drawing/2014/main" id="{D6602DE8-44C8-2154-4B93-78FF911AAE36}"/>
              </a:ext>
            </a:extLst>
          </p:cNvPr>
          <p:cNvGrpSpPr/>
          <p:nvPr/>
        </p:nvGrpSpPr>
        <p:grpSpPr>
          <a:xfrm>
            <a:off x="7041682" y="1163045"/>
            <a:ext cx="4835128" cy="1608308"/>
            <a:chOff x="5172155" y="1176221"/>
            <a:chExt cx="3626346" cy="1206231"/>
          </a:xfrm>
        </p:grpSpPr>
        <p:cxnSp>
          <p:nvCxnSpPr>
            <p:cNvPr id="186" name="Google Shape;124;p16">
              <a:extLst>
                <a:ext uri="{FF2B5EF4-FFF2-40B4-BE49-F238E27FC236}">
                  <a16:creationId xmlns:a16="http://schemas.microsoft.com/office/drawing/2014/main" id="{61FF2D8A-F8DA-603A-5102-F949548C63F8}"/>
                </a:ext>
              </a:extLst>
            </p:cNvPr>
            <p:cNvCxnSpPr>
              <a:cxnSpLocks/>
              <a:endCxn id="188" idx="1"/>
            </p:cNvCxnSpPr>
            <p:nvPr/>
          </p:nvCxnSpPr>
          <p:spPr>
            <a:xfrm flipV="1">
              <a:off x="5172155" y="1399447"/>
              <a:ext cx="1140150" cy="498191"/>
            </a:xfrm>
            <a:prstGeom prst="bentConnector3">
              <a:avLst>
                <a:gd name="adj1" fmla="val 50000"/>
              </a:avLst>
            </a:prstGeom>
            <a:noFill/>
            <a:ln w="9525" cap="flat" cmpd="sng">
              <a:solidFill>
                <a:srgbClr val="FFE600"/>
              </a:solidFill>
              <a:prstDash val="solid"/>
              <a:round/>
              <a:headEnd type="none" w="med" len="med"/>
              <a:tailEnd type="none" w="med" len="med"/>
            </a:ln>
          </p:spPr>
        </p:cxnSp>
        <p:sp>
          <p:nvSpPr>
            <p:cNvPr id="188" name="Google Shape;126;p16">
              <a:extLst>
                <a:ext uri="{FF2B5EF4-FFF2-40B4-BE49-F238E27FC236}">
                  <a16:creationId xmlns:a16="http://schemas.microsoft.com/office/drawing/2014/main" id="{B0E215AA-5DB6-C9BC-BF3B-134B9AFACCCA}"/>
                </a:ext>
              </a:extLst>
            </p:cNvPr>
            <p:cNvSpPr txBox="1"/>
            <p:nvPr/>
          </p:nvSpPr>
          <p:spPr>
            <a:xfrm>
              <a:off x="6312305" y="1176221"/>
              <a:ext cx="2387503" cy="446452"/>
            </a:xfrm>
            <a:prstGeom prst="rect">
              <a:avLst/>
            </a:prstGeom>
            <a:noFill/>
            <a:ln>
              <a:noFill/>
            </a:ln>
          </p:spPr>
          <p:txBody>
            <a:bodyPr spcFirstLastPara="1" wrap="square" lIns="121900" tIns="121900" rIns="121900" bIns="121900" anchor="ctr" anchorCtr="0">
              <a:noAutofit/>
            </a:bodyPr>
            <a:lstStyle/>
            <a:p>
              <a:pPr marR="0" lvl="0" indent="0" defTabSz="1219170" fontAlgn="auto">
                <a:lnSpc>
                  <a:spcPct val="100000"/>
                </a:lnSpc>
                <a:spcBef>
                  <a:spcPts val="0"/>
                </a:spcBef>
                <a:spcAft>
                  <a:spcPts val="0"/>
                </a:spcAft>
                <a:buClr>
                  <a:srgbClr val="000000"/>
                </a:buClr>
                <a:buSzTx/>
                <a:buFontTx/>
                <a:buNone/>
                <a:tabLst/>
                <a:defRPr/>
              </a:pPr>
              <a:r>
                <a:rPr lang="en" sz="2000" b="1" dirty="0">
                  <a:solidFill>
                    <a:schemeClr val="accent1"/>
                  </a:solidFill>
                  <a:latin typeface="Söhne"/>
                  <a:sym typeface="Fira Sans Extra Condensed"/>
                </a:rPr>
                <a:t>Machine Learning Training</a:t>
              </a:r>
              <a:endParaRPr sz="2000" b="1" dirty="0">
                <a:solidFill>
                  <a:schemeClr val="accent1"/>
                </a:solidFill>
                <a:latin typeface="Söhne"/>
                <a:sym typeface="Fira Sans Extra Condensed"/>
              </a:endParaRPr>
            </a:p>
          </p:txBody>
        </p:sp>
        <p:sp>
          <p:nvSpPr>
            <p:cNvPr id="189" name="Google Shape;127;p16">
              <a:extLst>
                <a:ext uri="{FF2B5EF4-FFF2-40B4-BE49-F238E27FC236}">
                  <a16:creationId xmlns:a16="http://schemas.microsoft.com/office/drawing/2014/main" id="{827BFCAD-1AF9-9CFD-DF23-DB4A6D30B66A}"/>
                </a:ext>
              </a:extLst>
            </p:cNvPr>
            <p:cNvSpPr txBox="1"/>
            <p:nvPr/>
          </p:nvSpPr>
          <p:spPr>
            <a:xfrm>
              <a:off x="5891645" y="1668685"/>
              <a:ext cx="2906856" cy="713767"/>
            </a:xfrm>
            <a:prstGeom prst="rect">
              <a:avLst/>
            </a:prstGeom>
            <a:no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15000"/>
                </a:lnSpc>
                <a:spcBef>
                  <a:spcPts val="0"/>
                </a:spcBef>
                <a:spcAft>
                  <a:spcPts val="0"/>
                </a:spcAft>
                <a:buClr>
                  <a:srgbClr val="000000"/>
                </a:buClr>
                <a:buSzTx/>
                <a:buFontTx/>
                <a:buNone/>
                <a:tabLst/>
                <a:defRPr/>
              </a:pPr>
              <a:r>
                <a:rPr lang="en" dirty="0">
                  <a:solidFill>
                    <a:srgbClr val="D1D5DB"/>
                  </a:solidFill>
                  <a:latin typeface="Söhne"/>
                  <a:sym typeface="Roboto"/>
                </a:rPr>
                <a:t>INSAT, EPT, Sup’COM, ENIT, ENIS, ENSTAB (2020-2022), MLAct (2023)</a:t>
              </a:r>
              <a:endParaRPr dirty="0">
                <a:solidFill>
                  <a:srgbClr val="D1D5DB"/>
                </a:solidFill>
                <a:latin typeface="Söhne"/>
                <a:sym typeface="Roboto"/>
              </a:endParaRPr>
            </a:p>
          </p:txBody>
        </p:sp>
      </p:grpSp>
      <p:grpSp>
        <p:nvGrpSpPr>
          <p:cNvPr id="190" name="Google Shape;128;p16">
            <a:extLst>
              <a:ext uri="{FF2B5EF4-FFF2-40B4-BE49-F238E27FC236}">
                <a16:creationId xmlns:a16="http://schemas.microsoft.com/office/drawing/2014/main" id="{F1BEAEBD-6880-C014-EA8F-9019B972DCB4}"/>
              </a:ext>
            </a:extLst>
          </p:cNvPr>
          <p:cNvGrpSpPr/>
          <p:nvPr/>
        </p:nvGrpSpPr>
        <p:grpSpPr>
          <a:xfrm>
            <a:off x="4566351" y="1862441"/>
            <a:ext cx="3349947" cy="3346513"/>
            <a:chOff x="1187925" y="238125"/>
            <a:chExt cx="5244125" cy="5238750"/>
          </a:xfrm>
        </p:grpSpPr>
        <p:sp>
          <p:nvSpPr>
            <p:cNvPr id="191" name="Google Shape;129;p16">
              <a:extLst>
                <a:ext uri="{FF2B5EF4-FFF2-40B4-BE49-F238E27FC236}">
                  <a16:creationId xmlns:a16="http://schemas.microsoft.com/office/drawing/2014/main" id="{2465F7F3-351B-6B17-B40D-1E8E12194B8E}"/>
                </a:ext>
              </a:extLst>
            </p:cNvPr>
            <p:cNvSpPr/>
            <p:nvPr/>
          </p:nvSpPr>
          <p:spPr>
            <a:xfrm>
              <a:off x="3915075" y="1660975"/>
              <a:ext cx="167100" cy="221000"/>
            </a:xfrm>
            <a:custGeom>
              <a:avLst/>
              <a:gdLst/>
              <a:ahLst/>
              <a:cxnLst/>
              <a:rect l="l" t="t" r="r" b="b"/>
              <a:pathLst>
                <a:path w="6684" h="8840" extrusionOk="0">
                  <a:moveTo>
                    <a:pt x="2587" y="1"/>
                  </a:moveTo>
                  <a:lnTo>
                    <a:pt x="2587" y="1"/>
                  </a:lnTo>
                  <a:lnTo>
                    <a:pt x="2803" y="432"/>
                  </a:lnTo>
                  <a:lnTo>
                    <a:pt x="3019" y="863"/>
                  </a:lnTo>
                  <a:lnTo>
                    <a:pt x="3234" y="1294"/>
                  </a:lnTo>
                  <a:lnTo>
                    <a:pt x="3450" y="1510"/>
                  </a:lnTo>
                  <a:lnTo>
                    <a:pt x="3881" y="1510"/>
                  </a:lnTo>
                  <a:lnTo>
                    <a:pt x="3881" y="1510"/>
                  </a:lnTo>
                  <a:lnTo>
                    <a:pt x="3665" y="2157"/>
                  </a:lnTo>
                  <a:lnTo>
                    <a:pt x="3234" y="2588"/>
                  </a:lnTo>
                  <a:lnTo>
                    <a:pt x="3234" y="2588"/>
                  </a:lnTo>
                  <a:lnTo>
                    <a:pt x="4743" y="4744"/>
                  </a:lnTo>
                  <a:lnTo>
                    <a:pt x="5606" y="5606"/>
                  </a:lnTo>
                  <a:lnTo>
                    <a:pt x="6684" y="6253"/>
                  </a:lnTo>
                  <a:lnTo>
                    <a:pt x="6684" y="6253"/>
                  </a:lnTo>
                  <a:lnTo>
                    <a:pt x="6684" y="7331"/>
                  </a:lnTo>
                  <a:lnTo>
                    <a:pt x="6252" y="7978"/>
                  </a:lnTo>
                  <a:lnTo>
                    <a:pt x="5390" y="8193"/>
                  </a:lnTo>
                  <a:lnTo>
                    <a:pt x="4528" y="8409"/>
                  </a:lnTo>
                  <a:lnTo>
                    <a:pt x="2587" y="8624"/>
                  </a:lnTo>
                  <a:lnTo>
                    <a:pt x="1725" y="8624"/>
                  </a:lnTo>
                  <a:lnTo>
                    <a:pt x="863" y="8840"/>
                  </a:lnTo>
                  <a:lnTo>
                    <a:pt x="863" y="8840"/>
                  </a:lnTo>
                  <a:lnTo>
                    <a:pt x="1078" y="8409"/>
                  </a:lnTo>
                  <a:lnTo>
                    <a:pt x="1078" y="7978"/>
                  </a:lnTo>
                  <a:lnTo>
                    <a:pt x="1078" y="7115"/>
                  </a:lnTo>
                  <a:lnTo>
                    <a:pt x="1078" y="6684"/>
                  </a:lnTo>
                  <a:lnTo>
                    <a:pt x="1294" y="6253"/>
                  </a:lnTo>
                  <a:lnTo>
                    <a:pt x="1725" y="6037"/>
                  </a:lnTo>
                  <a:lnTo>
                    <a:pt x="2372" y="5606"/>
                  </a:lnTo>
                  <a:lnTo>
                    <a:pt x="2372" y="5606"/>
                  </a:lnTo>
                  <a:lnTo>
                    <a:pt x="2372" y="5175"/>
                  </a:lnTo>
                  <a:lnTo>
                    <a:pt x="2156" y="4744"/>
                  </a:lnTo>
                  <a:lnTo>
                    <a:pt x="1510" y="4097"/>
                  </a:lnTo>
                  <a:lnTo>
                    <a:pt x="647" y="3666"/>
                  </a:lnTo>
                  <a:lnTo>
                    <a:pt x="216" y="3450"/>
                  </a:lnTo>
                  <a:lnTo>
                    <a:pt x="0" y="3019"/>
                  </a:lnTo>
                  <a:lnTo>
                    <a:pt x="0" y="3019"/>
                  </a:lnTo>
                  <a:lnTo>
                    <a:pt x="0" y="2372"/>
                  </a:lnTo>
                  <a:lnTo>
                    <a:pt x="0" y="1726"/>
                  </a:lnTo>
                  <a:lnTo>
                    <a:pt x="216" y="1294"/>
                  </a:lnTo>
                  <a:lnTo>
                    <a:pt x="647" y="863"/>
                  </a:lnTo>
                  <a:lnTo>
                    <a:pt x="1510" y="432"/>
                  </a:lnTo>
                  <a:lnTo>
                    <a:pt x="2587" y="1"/>
                  </a:lnTo>
                  <a:lnTo>
                    <a:pt x="2587" y="1"/>
                  </a:lnTo>
                  <a:close/>
                </a:path>
              </a:pathLst>
            </a:custGeom>
            <a:solidFill>
              <a:srgbClr val="0252AB"/>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92" name="Google Shape;130;p16">
              <a:extLst>
                <a:ext uri="{FF2B5EF4-FFF2-40B4-BE49-F238E27FC236}">
                  <a16:creationId xmlns:a16="http://schemas.microsoft.com/office/drawing/2014/main" id="{1BB78306-0986-EECA-0093-8437CA748057}"/>
                </a:ext>
              </a:extLst>
            </p:cNvPr>
            <p:cNvSpPr/>
            <p:nvPr/>
          </p:nvSpPr>
          <p:spPr>
            <a:xfrm>
              <a:off x="3812675" y="1752600"/>
              <a:ext cx="113200" cy="97050"/>
            </a:xfrm>
            <a:custGeom>
              <a:avLst/>
              <a:gdLst/>
              <a:ahLst/>
              <a:cxnLst/>
              <a:rect l="l" t="t" r="r" b="b"/>
              <a:pathLst>
                <a:path w="4528" h="3882" extrusionOk="0">
                  <a:moveTo>
                    <a:pt x="4528" y="648"/>
                  </a:moveTo>
                  <a:lnTo>
                    <a:pt x="4528" y="648"/>
                  </a:lnTo>
                  <a:lnTo>
                    <a:pt x="4096" y="1510"/>
                  </a:lnTo>
                  <a:lnTo>
                    <a:pt x="3881" y="2157"/>
                  </a:lnTo>
                  <a:lnTo>
                    <a:pt x="3881" y="3019"/>
                  </a:lnTo>
                  <a:lnTo>
                    <a:pt x="3881" y="3019"/>
                  </a:lnTo>
                  <a:lnTo>
                    <a:pt x="1941" y="3666"/>
                  </a:lnTo>
                  <a:lnTo>
                    <a:pt x="1078" y="3881"/>
                  </a:lnTo>
                  <a:lnTo>
                    <a:pt x="431" y="3881"/>
                  </a:lnTo>
                  <a:lnTo>
                    <a:pt x="0" y="3666"/>
                  </a:lnTo>
                  <a:lnTo>
                    <a:pt x="0" y="3666"/>
                  </a:lnTo>
                  <a:lnTo>
                    <a:pt x="431" y="2588"/>
                  </a:lnTo>
                  <a:lnTo>
                    <a:pt x="647" y="1941"/>
                  </a:lnTo>
                  <a:lnTo>
                    <a:pt x="431" y="1294"/>
                  </a:lnTo>
                  <a:lnTo>
                    <a:pt x="431" y="1294"/>
                  </a:lnTo>
                  <a:lnTo>
                    <a:pt x="2372" y="216"/>
                  </a:lnTo>
                  <a:lnTo>
                    <a:pt x="3019" y="1"/>
                  </a:lnTo>
                  <a:lnTo>
                    <a:pt x="3450" y="1"/>
                  </a:lnTo>
                  <a:lnTo>
                    <a:pt x="4096" y="216"/>
                  </a:lnTo>
                  <a:lnTo>
                    <a:pt x="4528" y="648"/>
                  </a:lnTo>
                  <a:lnTo>
                    <a:pt x="4528" y="648"/>
                  </a:lnTo>
                  <a:close/>
                </a:path>
              </a:pathLst>
            </a:custGeom>
            <a:solidFill>
              <a:srgbClr val="0252AB"/>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93" name="Google Shape;131;p16">
              <a:extLst>
                <a:ext uri="{FF2B5EF4-FFF2-40B4-BE49-F238E27FC236}">
                  <a16:creationId xmlns:a16="http://schemas.microsoft.com/office/drawing/2014/main" id="{1BEB1672-C23B-3C53-1789-1A5770583D7E}"/>
                </a:ext>
              </a:extLst>
            </p:cNvPr>
            <p:cNvSpPr/>
            <p:nvPr/>
          </p:nvSpPr>
          <p:spPr>
            <a:xfrm>
              <a:off x="5138525" y="3574325"/>
              <a:ext cx="194050" cy="361125"/>
            </a:xfrm>
            <a:custGeom>
              <a:avLst/>
              <a:gdLst/>
              <a:ahLst/>
              <a:cxnLst/>
              <a:rect l="l" t="t" r="r" b="b"/>
              <a:pathLst>
                <a:path w="7762" h="14445" extrusionOk="0">
                  <a:moveTo>
                    <a:pt x="6899" y="0"/>
                  </a:moveTo>
                  <a:lnTo>
                    <a:pt x="6899" y="0"/>
                  </a:lnTo>
                  <a:lnTo>
                    <a:pt x="7330" y="862"/>
                  </a:lnTo>
                  <a:lnTo>
                    <a:pt x="7546" y="1725"/>
                  </a:lnTo>
                  <a:lnTo>
                    <a:pt x="7762" y="2587"/>
                  </a:lnTo>
                  <a:lnTo>
                    <a:pt x="7762" y="3449"/>
                  </a:lnTo>
                  <a:lnTo>
                    <a:pt x="7330" y="5174"/>
                  </a:lnTo>
                  <a:lnTo>
                    <a:pt x="6684" y="6899"/>
                  </a:lnTo>
                  <a:lnTo>
                    <a:pt x="5174" y="10564"/>
                  </a:lnTo>
                  <a:lnTo>
                    <a:pt x="4312" y="12288"/>
                  </a:lnTo>
                  <a:lnTo>
                    <a:pt x="3881" y="13798"/>
                  </a:lnTo>
                  <a:lnTo>
                    <a:pt x="3881" y="13798"/>
                  </a:lnTo>
                  <a:lnTo>
                    <a:pt x="2372" y="14229"/>
                  </a:lnTo>
                  <a:lnTo>
                    <a:pt x="1725" y="14444"/>
                  </a:lnTo>
                  <a:lnTo>
                    <a:pt x="863" y="14013"/>
                  </a:lnTo>
                  <a:lnTo>
                    <a:pt x="863" y="14013"/>
                  </a:lnTo>
                  <a:lnTo>
                    <a:pt x="216" y="13366"/>
                  </a:lnTo>
                  <a:lnTo>
                    <a:pt x="0" y="12504"/>
                  </a:lnTo>
                  <a:lnTo>
                    <a:pt x="0" y="11642"/>
                  </a:lnTo>
                  <a:lnTo>
                    <a:pt x="216" y="10995"/>
                  </a:lnTo>
                  <a:lnTo>
                    <a:pt x="863" y="9486"/>
                  </a:lnTo>
                  <a:lnTo>
                    <a:pt x="1294" y="8192"/>
                  </a:lnTo>
                  <a:lnTo>
                    <a:pt x="1294" y="8192"/>
                  </a:lnTo>
                  <a:lnTo>
                    <a:pt x="1294" y="7114"/>
                  </a:lnTo>
                  <a:lnTo>
                    <a:pt x="1078" y="6252"/>
                  </a:lnTo>
                  <a:lnTo>
                    <a:pt x="1078" y="5390"/>
                  </a:lnTo>
                  <a:lnTo>
                    <a:pt x="1078" y="4958"/>
                  </a:lnTo>
                  <a:lnTo>
                    <a:pt x="1294" y="4527"/>
                  </a:lnTo>
                  <a:lnTo>
                    <a:pt x="1294" y="4527"/>
                  </a:lnTo>
                  <a:lnTo>
                    <a:pt x="1941" y="4096"/>
                  </a:lnTo>
                  <a:lnTo>
                    <a:pt x="2587" y="3881"/>
                  </a:lnTo>
                  <a:lnTo>
                    <a:pt x="3450" y="3665"/>
                  </a:lnTo>
                  <a:lnTo>
                    <a:pt x="4097" y="3234"/>
                  </a:lnTo>
                  <a:lnTo>
                    <a:pt x="4097" y="3234"/>
                  </a:lnTo>
                  <a:lnTo>
                    <a:pt x="4959" y="2587"/>
                  </a:lnTo>
                  <a:lnTo>
                    <a:pt x="5606" y="1725"/>
                  </a:lnTo>
                  <a:lnTo>
                    <a:pt x="6252" y="862"/>
                  </a:lnTo>
                  <a:lnTo>
                    <a:pt x="6899" y="0"/>
                  </a:lnTo>
                  <a:close/>
                </a:path>
              </a:pathLst>
            </a:custGeom>
            <a:solidFill>
              <a:srgbClr val="0252AB"/>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94" name="Google Shape;132;p16">
              <a:extLst>
                <a:ext uri="{FF2B5EF4-FFF2-40B4-BE49-F238E27FC236}">
                  <a16:creationId xmlns:a16="http://schemas.microsoft.com/office/drawing/2014/main" id="{0058ED9A-DF53-8F30-89BA-1F84F406AEE1}"/>
                </a:ext>
              </a:extLst>
            </p:cNvPr>
            <p:cNvSpPr/>
            <p:nvPr/>
          </p:nvSpPr>
          <p:spPr>
            <a:xfrm>
              <a:off x="5138525" y="3574325"/>
              <a:ext cx="194050" cy="361125"/>
            </a:xfrm>
            <a:custGeom>
              <a:avLst/>
              <a:gdLst/>
              <a:ahLst/>
              <a:cxnLst/>
              <a:rect l="l" t="t" r="r" b="b"/>
              <a:pathLst>
                <a:path w="7762" h="14445" fill="none" extrusionOk="0">
                  <a:moveTo>
                    <a:pt x="6899" y="0"/>
                  </a:moveTo>
                  <a:lnTo>
                    <a:pt x="6899" y="0"/>
                  </a:lnTo>
                  <a:lnTo>
                    <a:pt x="7330" y="862"/>
                  </a:lnTo>
                  <a:lnTo>
                    <a:pt x="7546" y="1725"/>
                  </a:lnTo>
                  <a:lnTo>
                    <a:pt x="7762" y="2587"/>
                  </a:lnTo>
                  <a:lnTo>
                    <a:pt x="7762" y="3449"/>
                  </a:lnTo>
                  <a:lnTo>
                    <a:pt x="7330" y="5174"/>
                  </a:lnTo>
                  <a:lnTo>
                    <a:pt x="6684" y="6899"/>
                  </a:lnTo>
                  <a:lnTo>
                    <a:pt x="5174" y="10564"/>
                  </a:lnTo>
                  <a:lnTo>
                    <a:pt x="4312" y="12288"/>
                  </a:lnTo>
                  <a:lnTo>
                    <a:pt x="3881" y="13798"/>
                  </a:lnTo>
                  <a:lnTo>
                    <a:pt x="3881" y="13798"/>
                  </a:lnTo>
                  <a:lnTo>
                    <a:pt x="2372" y="14229"/>
                  </a:lnTo>
                  <a:lnTo>
                    <a:pt x="1725" y="14444"/>
                  </a:lnTo>
                  <a:lnTo>
                    <a:pt x="863" y="14013"/>
                  </a:lnTo>
                  <a:lnTo>
                    <a:pt x="863" y="14013"/>
                  </a:lnTo>
                  <a:lnTo>
                    <a:pt x="216" y="13366"/>
                  </a:lnTo>
                  <a:lnTo>
                    <a:pt x="0" y="12504"/>
                  </a:lnTo>
                  <a:lnTo>
                    <a:pt x="0" y="11642"/>
                  </a:lnTo>
                  <a:lnTo>
                    <a:pt x="216" y="10995"/>
                  </a:lnTo>
                  <a:lnTo>
                    <a:pt x="863" y="9486"/>
                  </a:lnTo>
                  <a:lnTo>
                    <a:pt x="1294" y="8192"/>
                  </a:lnTo>
                  <a:lnTo>
                    <a:pt x="1294" y="8192"/>
                  </a:lnTo>
                  <a:lnTo>
                    <a:pt x="1294" y="7114"/>
                  </a:lnTo>
                  <a:lnTo>
                    <a:pt x="1078" y="6252"/>
                  </a:lnTo>
                  <a:lnTo>
                    <a:pt x="1078" y="5390"/>
                  </a:lnTo>
                  <a:lnTo>
                    <a:pt x="1078" y="4958"/>
                  </a:lnTo>
                  <a:lnTo>
                    <a:pt x="1294" y="4527"/>
                  </a:lnTo>
                  <a:lnTo>
                    <a:pt x="1294" y="4527"/>
                  </a:lnTo>
                  <a:lnTo>
                    <a:pt x="1941" y="4096"/>
                  </a:lnTo>
                  <a:lnTo>
                    <a:pt x="2587" y="3881"/>
                  </a:lnTo>
                  <a:lnTo>
                    <a:pt x="3450" y="3665"/>
                  </a:lnTo>
                  <a:lnTo>
                    <a:pt x="4097" y="3234"/>
                  </a:lnTo>
                  <a:lnTo>
                    <a:pt x="4097" y="3234"/>
                  </a:lnTo>
                  <a:lnTo>
                    <a:pt x="4959" y="2587"/>
                  </a:lnTo>
                  <a:lnTo>
                    <a:pt x="5606" y="1725"/>
                  </a:lnTo>
                  <a:lnTo>
                    <a:pt x="6252" y="862"/>
                  </a:lnTo>
                  <a:lnTo>
                    <a:pt x="6899" y="0"/>
                  </a:lnTo>
                </a:path>
              </a:pathLst>
            </a:custGeom>
            <a:no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95" name="Google Shape;133;p16">
              <a:extLst>
                <a:ext uri="{FF2B5EF4-FFF2-40B4-BE49-F238E27FC236}">
                  <a16:creationId xmlns:a16="http://schemas.microsoft.com/office/drawing/2014/main" id="{99E4936A-67F0-C3FA-B011-78CBE8B0879E}"/>
                </a:ext>
              </a:extLst>
            </p:cNvPr>
            <p:cNvSpPr/>
            <p:nvPr/>
          </p:nvSpPr>
          <p:spPr>
            <a:xfrm>
              <a:off x="4707350" y="1973575"/>
              <a:ext cx="328800" cy="172500"/>
            </a:xfrm>
            <a:custGeom>
              <a:avLst/>
              <a:gdLst/>
              <a:ahLst/>
              <a:cxnLst/>
              <a:rect l="l" t="t" r="r" b="b"/>
              <a:pathLst>
                <a:path w="13152" h="6900" fill="none" extrusionOk="0">
                  <a:moveTo>
                    <a:pt x="2156" y="648"/>
                  </a:moveTo>
                  <a:lnTo>
                    <a:pt x="2156" y="648"/>
                  </a:lnTo>
                  <a:lnTo>
                    <a:pt x="2803" y="432"/>
                  </a:lnTo>
                  <a:lnTo>
                    <a:pt x="3234" y="648"/>
                  </a:lnTo>
                  <a:lnTo>
                    <a:pt x="4097" y="1079"/>
                  </a:lnTo>
                  <a:lnTo>
                    <a:pt x="4743" y="1726"/>
                  </a:lnTo>
                  <a:lnTo>
                    <a:pt x="5390" y="2372"/>
                  </a:lnTo>
                  <a:lnTo>
                    <a:pt x="5390" y="2372"/>
                  </a:lnTo>
                  <a:lnTo>
                    <a:pt x="6037" y="2372"/>
                  </a:lnTo>
                  <a:lnTo>
                    <a:pt x="6468" y="2372"/>
                  </a:lnTo>
                  <a:lnTo>
                    <a:pt x="7115" y="1941"/>
                  </a:lnTo>
                  <a:lnTo>
                    <a:pt x="7115" y="1941"/>
                  </a:lnTo>
                  <a:lnTo>
                    <a:pt x="7115" y="1510"/>
                  </a:lnTo>
                  <a:lnTo>
                    <a:pt x="6899" y="1294"/>
                  </a:lnTo>
                  <a:lnTo>
                    <a:pt x="6684" y="1294"/>
                  </a:lnTo>
                  <a:lnTo>
                    <a:pt x="6468" y="863"/>
                  </a:lnTo>
                  <a:lnTo>
                    <a:pt x="6468" y="863"/>
                  </a:lnTo>
                  <a:lnTo>
                    <a:pt x="6899" y="432"/>
                  </a:lnTo>
                  <a:lnTo>
                    <a:pt x="7546" y="216"/>
                  </a:lnTo>
                  <a:lnTo>
                    <a:pt x="8193" y="1"/>
                  </a:lnTo>
                  <a:lnTo>
                    <a:pt x="9055" y="1"/>
                  </a:lnTo>
                  <a:lnTo>
                    <a:pt x="9055" y="1"/>
                  </a:lnTo>
                  <a:lnTo>
                    <a:pt x="9055" y="648"/>
                  </a:lnTo>
                  <a:lnTo>
                    <a:pt x="8840" y="1079"/>
                  </a:lnTo>
                  <a:lnTo>
                    <a:pt x="8624" y="1294"/>
                  </a:lnTo>
                  <a:lnTo>
                    <a:pt x="8408" y="1726"/>
                  </a:lnTo>
                  <a:lnTo>
                    <a:pt x="8408" y="1726"/>
                  </a:lnTo>
                  <a:lnTo>
                    <a:pt x="8840" y="2372"/>
                  </a:lnTo>
                  <a:lnTo>
                    <a:pt x="9702" y="2803"/>
                  </a:lnTo>
                  <a:lnTo>
                    <a:pt x="11211" y="3450"/>
                  </a:lnTo>
                  <a:lnTo>
                    <a:pt x="11858" y="3881"/>
                  </a:lnTo>
                  <a:lnTo>
                    <a:pt x="12505" y="4313"/>
                  </a:lnTo>
                  <a:lnTo>
                    <a:pt x="13151" y="4959"/>
                  </a:lnTo>
                  <a:lnTo>
                    <a:pt x="13151" y="5822"/>
                  </a:lnTo>
                  <a:lnTo>
                    <a:pt x="13151" y="5822"/>
                  </a:lnTo>
                  <a:lnTo>
                    <a:pt x="11858" y="6253"/>
                  </a:lnTo>
                  <a:lnTo>
                    <a:pt x="10780" y="6253"/>
                  </a:lnTo>
                  <a:lnTo>
                    <a:pt x="9486" y="6037"/>
                  </a:lnTo>
                  <a:lnTo>
                    <a:pt x="8408" y="5822"/>
                  </a:lnTo>
                  <a:lnTo>
                    <a:pt x="8408" y="5822"/>
                  </a:lnTo>
                  <a:lnTo>
                    <a:pt x="6899" y="5390"/>
                  </a:lnTo>
                  <a:lnTo>
                    <a:pt x="5606" y="5175"/>
                  </a:lnTo>
                  <a:lnTo>
                    <a:pt x="4312" y="5390"/>
                  </a:lnTo>
                  <a:lnTo>
                    <a:pt x="3666" y="5606"/>
                  </a:lnTo>
                  <a:lnTo>
                    <a:pt x="3019" y="6037"/>
                  </a:lnTo>
                  <a:lnTo>
                    <a:pt x="3019" y="6037"/>
                  </a:lnTo>
                  <a:lnTo>
                    <a:pt x="2588" y="6253"/>
                  </a:lnTo>
                  <a:lnTo>
                    <a:pt x="2372" y="6037"/>
                  </a:lnTo>
                  <a:lnTo>
                    <a:pt x="2372" y="6037"/>
                  </a:lnTo>
                  <a:lnTo>
                    <a:pt x="2156" y="5822"/>
                  </a:lnTo>
                  <a:lnTo>
                    <a:pt x="1941" y="5822"/>
                  </a:lnTo>
                  <a:lnTo>
                    <a:pt x="1941" y="5822"/>
                  </a:lnTo>
                  <a:lnTo>
                    <a:pt x="1294" y="6037"/>
                  </a:lnTo>
                  <a:lnTo>
                    <a:pt x="1078" y="6468"/>
                  </a:lnTo>
                  <a:lnTo>
                    <a:pt x="1078" y="6468"/>
                  </a:lnTo>
                  <a:lnTo>
                    <a:pt x="647" y="6684"/>
                  </a:lnTo>
                  <a:lnTo>
                    <a:pt x="432" y="6900"/>
                  </a:lnTo>
                  <a:lnTo>
                    <a:pt x="1" y="6900"/>
                  </a:lnTo>
                  <a:lnTo>
                    <a:pt x="1" y="6900"/>
                  </a:lnTo>
                  <a:lnTo>
                    <a:pt x="216" y="5390"/>
                  </a:lnTo>
                  <a:lnTo>
                    <a:pt x="432" y="3666"/>
                  </a:lnTo>
                  <a:lnTo>
                    <a:pt x="1078" y="1941"/>
                  </a:lnTo>
                  <a:lnTo>
                    <a:pt x="1510" y="1294"/>
                  </a:lnTo>
                  <a:lnTo>
                    <a:pt x="2156" y="648"/>
                  </a:lnTo>
                </a:path>
              </a:pathLst>
            </a:custGeom>
            <a:no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96" name="Google Shape;134;p16">
              <a:extLst>
                <a:ext uri="{FF2B5EF4-FFF2-40B4-BE49-F238E27FC236}">
                  <a16:creationId xmlns:a16="http://schemas.microsoft.com/office/drawing/2014/main" id="{E59CBBFB-7813-D61B-FC9C-72913CA82669}"/>
                </a:ext>
              </a:extLst>
            </p:cNvPr>
            <p:cNvSpPr/>
            <p:nvPr/>
          </p:nvSpPr>
          <p:spPr>
            <a:xfrm>
              <a:off x="4286950" y="1493900"/>
              <a:ext cx="382700" cy="291075"/>
            </a:xfrm>
            <a:custGeom>
              <a:avLst/>
              <a:gdLst/>
              <a:ahLst/>
              <a:cxnLst/>
              <a:rect l="l" t="t" r="r" b="b"/>
              <a:pathLst>
                <a:path w="15308" h="11643" fill="none" extrusionOk="0">
                  <a:moveTo>
                    <a:pt x="5606" y="8840"/>
                  </a:moveTo>
                  <a:lnTo>
                    <a:pt x="5606" y="8840"/>
                  </a:lnTo>
                  <a:lnTo>
                    <a:pt x="5606" y="8409"/>
                  </a:lnTo>
                  <a:lnTo>
                    <a:pt x="5390" y="8193"/>
                  </a:lnTo>
                  <a:lnTo>
                    <a:pt x="5175" y="7977"/>
                  </a:lnTo>
                  <a:lnTo>
                    <a:pt x="5175" y="7546"/>
                  </a:lnTo>
                  <a:lnTo>
                    <a:pt x="5175" y="7546"/>
                  </a:lnTo>
                  <a:lnTo>
                    <a:pt x="5822" y="7115"/>
                  </a:lnTo>
                  <a:lnTo>
                    <a:pt x="6253" y="6684"/>
                  </a:lnTo>
                  <a:lnTo>
                    <a:pt x="6684" y="6468"/>
                  </a:lnTo>
                  <a:lnTo>
                    <a:pt x="7115" y="5821"/>
                  </a:lnTo>
                  <a:lnTo>
                    <a:pt x="7115" y="5821"/>
                  </a:lnTo>
                  <a:lnTo>
                    <a:pt x="6900" y="5390"/>
                  </a:lnTo>
                  <a:lnTo>
                    <a:pt x="6468" y="5175"/>
                  </a:lnTo>
                  <a:lnTo>
                    <a:pt x="6037" y="4959"/>
                  </a:lnTo>
                  <a:lnTo>
                    <a:pt x="5822" y="4528"/>
                  </a:lnTo>
                  <a:lnTo>
                    <a:pt x="5822" y="4528"/>
                  </a:lnTo>
                  <a:lnTo>
                    <a:pt x="5822" y="3666"/>
                  </a:lnTo>
                  <a:lnTo>
                    <a:pt x="6253" y="3019"/>
                  </a:lnTo>
                  <a:lnTo>
                    <a:pt x="6684" y="2588"/>
                  </a:lnTo>
                  <a:lnTo>
                    <a:pt x="7331" y="2157"/>
                  </a:lnTo>
                  <a:lnTo>
                    <a:pt x="8624" y="1510"/>
                  </a:lnTo>
                  <a:lnTo>
                    <a:pt x="9055" y="1079"/>
                  </a:lnTo>
                  <a:lnTo>
                    <a:pt x="9271" y="216"/>
                  </a:lnTo>
                  <a:lnTo>
                    <a:pt x="9271" y="216"/>
                  </a:lnTo>
                  <a:lnTo>
                    <a:pt x="10349" y="1"/>
                  </a:lnTo>
                  <a:lnTo>
                    <a:pt x="10996" y="216"/>
                  </a:lnTo>
                  <a:lnTo>
                    <a:pt x="11211" y="432"/>
                  </a:lnTo>
                  <a:lnTo>
                    <a:pt x="11211" y="432"/>
                  </a:lnTo>
                  <a:lnTo>
                    <a:pt x="11211" y="1079"/>
                  </a:lnTo>
                  <a:lnTo>
                    <a:pt x="10780" y="1294"/>
                  </a:lnTo>
                  <a:lnTo>
                    <a:pt x="10133" y="1725"/>
                  </a:lnTo>
                  <a:lnTo>
                    <a:pt x="9271" y="2157"/>
                  </a:lnTo>
                  <a:lnTo>
                    <a:pt x="9055" y="2372"/>
                  </a:lnTo>
                  <a:lnTo>
                    <a:pt x="8840" y="2803"/>
                  </a:lnTo>
                  <a:lnTo>
                    <a:pt x="8840" y="2803"/>
                  </a:lnTo>
                  <a:lnTo>
                    <a:pt x="8624" y="3881"/>
                  </a:lnTo>
                  <a:lnTo>
                    <a:pt x="8840" y="4528"/>
                  </a:lnTo>
                  <a:lnTo>
                    <a:pt x="9271" y="5175"/>
                  </a:lnTo>
                  <a:lnTo>
                    <a:pt x="9702" y="5390"/>
                  </a:lnTo>
                  <a:lnTo>
                    <a:pt x="10133" y="5606"/>
                  </a:lnTo>
                  <a:lnTo>
                    <a:pt x="10780" y="5606"/>
                  </a:lnTo>
                  <a:lnTo>
                    <a:pt x="12289" y="5606"/>
                  </a:lnTo>
                  <a:lnTo>
                    <a:pt x="12289" y="5606"/>
                  </a:lnTo>
                  <a:lnTo>
                    <a:pt x="13798" y="5390"/>
                  </a:lnTo>
                  <a:lnTo>
                    <a:pt x="14661" y="5606"/>
                  </a:lnTo>
                  <a:lnTo>
                    <a:pt x="15307" y="5821"/>
                  </a:lnTo>
                  <a:lnTo>
                    <a:pt x="15307" y="5821"/>
                  </a:lnTo>
                  <a:lnTo>
                    <a:pt x="13798" y="6037"/>
                  </a:lnTo>
                  <a:lnTo>
                    <a:pt x="12074" y="6037"/>
                  </a:lnTo>
                  <a:lnTo>
                    <a:pt x="10780" y="6468"/>
                  </a:lnTo>
                  <a:lnTo>
                    <a:pt x="10349" y="6684"/>
                  </a:lnTo>
                  <a:lnTo>
                    <a:pt x="9918" y="7331"/>
                  </a:lnTo>
                  <a:lnTo>
                    <a:pt x="9918" y="7331"/>
                  </a:lnTo>
                  <a:lnTo>
                    <a:pt x="10133" y="7331"/>
                  </a:lnTo>
                  <a:lnTo>
                    <a:pt x="10780" y="7331"/>
                  </a:lnTo>
                  <a:lnTo>
                    <a:pt x="10780" y="7331"/>
                  </a:lnTo>
                  <a:lnTo>
                    <a:pt x="11211" y="7331"/>
                  </a:lnTo>
                  <a:lnTo>
                    <a:pt x="11642" y="7331"/>
                  </a:lnTo>
                  <a:lnTo>
                    <a:pt x="11858" y="7546"/>
                  </a:lnTo>
                  <a:lnTo>
                    <a:pt x="11858" y="8193"/>
                  </a:lnTo>
                  <a:lnTo>
                    <a:pt x="11858" y="8193"/>
                  </a:lnTo>
                  <a:lnTo>
                    <a:pt x="11427" y="8409"/>
                  </a:lnTo>
                  <a:lnTo>
                    <a:pt x="11211" y="8409"/>
                  </a:lnTo>
                  <a:lnTo>
                    <a:pt x="10780" y="8193"/>
                  </a:lnTo>
                  <a:lnTo>
                    <a:pt x="10780" y="8193"/>
                  </a:lnTo>
                  <a:lnTo>
                    <a:pt x="10349" y="7977"/>
                  </a:lnTo>
                  <a:lnTo>
                    <a:pt x="9918" y="7977"/>
                  </a:lnTo>
                  <a:lnTo>
                    <a:pt x="9918" y="7977"/>
                  </a:lnTo>
                  <a:lnTo>
                    <a:pt x="9487" y="8409"/>
                  </a:lnTo>
                  <a:lnTo>
                    <a:pt x="9055" y="8840"/>
                  </a:lnTo>
                  <a:lnTo>
                    <a:pt x="9055" y="9702"/>
                  </a:lnTo>
                  <a:lnTo>
                    <a:pt x="9055" y="10564"/>
                  </a:lnTo>
                  <a:lnTo>
                    <a:pt x="9055" y="10564"/>
                  </a:lnTo>
                  <a:lnTo>
                    <a:pt x="8409" y="10780"/>
                  </a:lnTo>
                  <a:lnTo>
                    <a:pt x="7762" y="10996"/>
                  </a:lnTo>
                  <a:lnTo>
                    <a:pt x="6684" y="10996"/>
                  </a:lnTo>
                  <a:lnTo>
                    <a:pt x="6684" y="10996"/>
                  </a:lnTo>
                  <a:lnTo>
                    <a:pt x="5175" y="10996"/>
                  </a:lnTo>
                  <a:lnTo>
                    <a:pt x="4528" y="11211"/>
                  </a:lnTo>
                  <a:lnTo>
                    <a:pt x="3881" y="11642"/>
                  </a:lnTo>
                  <a:lnTo>
                    <a:pt x="3881" y="11642"/>
                  </a:lnTo>
                  <a:lnTo>
                    <a:pt x="3450" y="11427"/>
                  </a:lnTo>
                  <a:lnTo>
                    <a:pt x="3019" y="11211"/>
                  </a:lnTo>
                  <a:lnTo>
                    <a:pt x="1941" y="11427"/>
                  </a:lnTo>
                  <a:lnTo>
                    <a:pt x="1941" y="11427"/>
                  </a:lnTo>
                  <a:lnTo>
                    <a:pt x="648" y="11427"/>
                  </a:lnTo>
                  <a:lnTo>
                    <a:pt x="216" y="11211"/>
                  </a:lnTo>
                  <a:lnTo>
                    <a:pt x="1" y="10780"/>
                  </a:lnTo>
                  <a:lnTo>
                    <a:pt x="1" y="10780"/>
                  </a:lnTo>
                  <a:lnTo>
                    <a:pt x="1510" y="10564"/>
                  </a:lnTo>
                  <a:lnTo>
                    <a:pt x="3019" y="10133"/>
                  </a:lnTo>
                  <a:lnTo>
                    <a:pt x="5606" y="8840"/>
                  </a:lnTo>
                </a:path>
              </a:pathLst>
            </a:custGeom>
            <a:no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97" name="Google Shape;135;p16">
              <a:extLst>
                <a:ext uri="{FF2B5EF4-FFF2-40B4-BE49-F238E27FC236}">
                  <a16:creationId xmlns:a16="http://schemas.microsoft.com/office/drawing/2014/main" id="{8CCB775B-2D04-BD4E-9FE5-457E3B5D1BFF}"/>
                </a:ext>
              </a:extLst>
            </p:cNvPr>
            <p:cNvSpPr/>
            <p:nvPr/>
          </p:nvSpPr>
          <p:spPr>
            <a:xfrm>
              <a:off x="4885200" y="2485600"/>
              <a:ext cx="269525" cy="404250"/>
            </a:xfrm>
            <a:custGeom>
              <a:avLst/>
              <a:gdLst/>
              <a:ahLst/>
              <a:cxnLst/>
              <a:rect l="l" t="t" r="r" b="b"/>
              <a:pathLst>
                <a:path w="10781" h="16170" fill="none" extrusionOk="0">
                  <a:moveTo>
                    <a:pt x="4097" y="9055"/>
                  </a:moveTo>
                  <a:lnTo>
                    <a:pt x="4097" y="9055"/>
                  </a:lnTo>
                  <a:lnTo>
                    <a:pt x="3881" y="7546"/>
                  </a:lnTo>
                  <a:lnTo>
                    <a:pt x="3450" y="6468"/>
                  </a:lnTo>
                  <a:lnTo>
                    <a:pt x="2803" y="5175"/>
                  </a:lnTo>
                  <a:lnTo>
                    <a:pt x="2157" y="4312"/>
                  </a:lnTo>
                  <a:lnTo>
                    <a:pt x="863" y="2156"/>
                  </a:lnTo>
                  <a:lnTo>
                    <a:pt x="432" y="1078"/>
                  </a:lnTo>
                  <a:lnTo>
                    <a:pt x="1" y="1"/>
                  </a:lnTo>
                  <a:lnTo>
                    <a:pt x="1" y="1"/>
                  </a:lnTo>
                  <a:lnTo>
                    <a:pt x="1294" y="1"/>
                  </a:lnTo>
                  <a:lnTo>
                    <a:pt x="1294" y="1"/>
                  </a:lnTo>
                  <a:lnTo>
                    <a:pt x="3666" y="3019"/>
                  </a:lnTo>
                  <a:lnTo>
                    <a:pt x="4744" y="4528"/>
                  </a:lnTo>
                  <a:lnTo>
                    <a:pt x="5391" y="6468"/>
                  </a:lnTo>
                  <a:lnTo>
                    <a:pt x="5391" y="6468"/>
                  </a:lnTo>
                  <a:lnTo>
                    <a:pt x="5822" y="7115"/>
                  </a:lnTo>
                  <a:lnTo>
                    <a:pt x="6468" y="7977"/>
                  </a:lnTo>
                  <a:lnTo>
                    <a:pt x="7762" y="9271"/>
                  </a:lnTo>
                  <a:lnTo>
                    <a:pt x="8409" y="10133"/>
                  </a:lnTo>
                  <a:lnTo>
                    <a:pt x="8840" y="10780"/>
                  </a:lnTo>
                  <a:lnTo>
                    <a:pt x="9055" y="11427"/>
                  </a:lnTo>
                  <a:lnTo>
                    <a:pt x="8840" y="12289"/>
                  </a:lnTo>
                  <a:lnTo>
                    <a:pt x="8840" y="12289"/>
                  </a:lnTo>
                  <a:lnTo>
                    <a:pt x="9487" y="12936"/>
                  </a:lnTo>
                  <a:lnTo>
                    <a:pt x="10133" y="14014"/>
                  </a:lnTo>
                  <a:lnTo>
                    <a:pt x="10780" y="16170"/>
                  </a:lnTo>
                  <a:lnTo>
                    <a:pt x="10780" y="16170"/>
                  </a:lnTo>
                  <a:lnTo>
                    <a:pt x="9702" y="15523"/>
                  </a:lnTo>
                  <a:lnTo>
                    <a:pt x="8624" y="14876"/>
                  </a:lnTo>
                  <a:lnTo>
                    <a:pt x="6900" y="12936"/>
                  </a:lnTo>
                  <a:lnTo>
                    <a:pt x="4097" y="9055"/>
                  </a:lnTo>
                </a:path>
              </a:pathLst>
            </a:custGeom>
            <a:no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98" name="Google Shape;136;p16">
              <a:extLst>
                <a:ext uri="{FF2B5EF4-FFF2-40B4-BE49-F238E27FC236}">
                  <a16:creationId xmlns:a16="http://schemas.microsoft.com/office/drawing/2014/main" id="{D1C4761E-1DF3-68AF-0DB4-4410C23415CC}"/>
                </a:ext>
              </a:extLst>
            </p:cNvPr>
            <p:cNvSpPr/>
            <p:nvPr/>
          </p:nvSpPr>
          <p:spPr>
            <a:xfrm>
              <a:off x="5160075" y="1973575"/>
              <a:ext cx="199450" cy="274900"/>
            </a:xfrm>
            <a:custGeom>
              <a:avLst/>
              <a:gdLst/>
              <a:ahLst/>
              <a:cxnLst/>
              <a:rect l="l" t="t" r="r" b="b"/>
              <a:pathLst>
                <a:path w="7978" h="10996" fill="none" extrusionOk="0">
                  <a:moveTo>
                    <a:pt x="7762" y="10565"/>
                  </a:moveTo>
                  <a:lnTo>
                    <a:pt x="7762" y="10565"/>
                  </a:lnTo>
                  <a:lnTo>
                    <a:pt x="7115" y="10780"/>
                  </a:lnTo>
                  <a:lnTo>
                    <a:pt x="6468" y="10996"/>
                  </a:lnTo>
                  <a:lnTo>
                    <a:pt x="5822" y="10780"/>
                  </a:lnTo>
                  <a:lnTo>
                    <a:pt x="5175" y="10565"/>
                  </a:lnTo>
                  <a:lnTo>
                    <a:pt x="3881" y="9918"/>
                  </a:lnTo>
                  <a:lnTo>
                    <a:pt x="3019" y="9055"/>
                  </a:lnTo>
                  <a:lnTo>
                    <a:pt x="3019" y="9055"/>
                  </a:lnTo>
                  <a:lnTo>
                    <a:pt x="3235" y="7978"/>
                  </a:lnTo>
                  <a:lnTo>
                    <a:pt x="3450" y="7546"/>
                  </a:lnTo>
                  <a:lnTo>
                    <a:pt x="3666" y="7331"/>
                  </a:lnTo>
                  <a:lnTo>
                    <a:pt x="3666" y="7331"/>
                  </a:lnTo>
                  <a:lnTo>
                    <a:pt x="2803" y="6037"/>
                  </a:lnTo>
                  <a:lnTo>
                    <a:pt x="1725" y="4959"/>
                  </a:lnTo>
                  <a:lnTo>
                    <a:pt x="863" y="3881"/>
                  </a:lnTo>
                  <a:lnTo>
                    <a:pt x="1" y="2372"/>
                  </a:lnTo>
                  <a:lnTo>
                    <a:pt x="1" y="2372"/>
                  </a:lnTo>
                  <a:lnTo>
                    <a:pt x="863" y="1294"/>
                  </a:lnTo>
                  <a:lnTo>
                    <a:pt x="1941" y="648"/>
                  </a:lnTo>
                  <a:lnTo>
                    <a:pt x="3235" y="216"/>
                  </a:lnTo>
                  <a:lnTo>
                    <a:pt x="5175" y="1"/>
                  </a:lnTo>
                  <a:lnTo>
                    <a:pt x="5175" y="1"/>
                  </a:lnTo>
                  <a:lnTo>
                    <a:pt x="5175" y="648"/>
                  </a:lnTo>
                  <a:lnTo>
                    <a:pt x="5390" y="1079"/>
                  </a:lnTo>
                  <a:lnTo>
                    <a:pt x="5390" y="1510"/>
                  </a:lnTo>
                  <a:lnTo>
                    <a:pt x="5390" y="1510"/>
                  </a:lnTo>
                  <a:lnTo>
                    <a:pt x="4528" y="1510"/>
                  </a:lnTo>
                  <a:lnTo>
                    <a:pt x="4097" y="1726"/>
                  </a:lnTo>
                  <a:lnTo>
                    <a:pt x="3666" y="1941"/>
                  </a:lnTo>
                  <a:lnTo>
                    <a:pt x="3235" y="2372"/>
                  </a:lnTo>
                  <a:lnTo>
                    <a:pt x="3235" y="2372"/>
                  </a:lnTo>
                  <a:lnTo>
                    <a:pt x="4097" y="3666"/>
                  </a:lnTo>
                  <a:lnTo>
                    <a:pt x="5175" y="4744"/>
                  </a:lnTo>
                  <a:lnTo>
                    <a:pt x="6468" y="5390"/>
                  </a:lnTo>
                  <a:lnTo>
                    <a:pt x="7546" y="6037"/>
                  </a:lnTo>
                  <a:lnTo>
                    <a:pt x="7546" y="6037"/>
                  </a:lnTo>
                  <a:lnTo>
                    <a:pt x="7762" y="6468"/>
                  </a:lnTo>
                  <a:lnTo>
                    <a:pt x="7546" y="6468"/>
                  </a:lnTo>
                  <a:lnTo>
                    <a:pt x="6900" y="6684"/>
                  </a:lnTo>
                  <a:lnTo>
                    <a:pt x="6900" y="6684"/>
                  </a:lnTo>
                  <a:lnTo>
                    <a:pt x="6468" y="6684"/>
                  </a:lnTo>
                  <a:lnTo>
                    <a:pt x="6468" y="6684"/>
                  </a:lnTo>
                  <a:lnTo>
                    <a:pt x="6684" y="7115"/>
                  </a:lnTo>
                  <a:lnTo>
                    <a:pt x="6900" y="7546"/>
                  </a:lnTo>
                  <a:lnTo>
                    <a:pt x="7546" y="8624"/>
                  </a:lnTo>
                  <a:lnTo>
                    <a:pt x="7977" y="9487"/>
                  </a:lnTo>
                  <a:lnTo>
                    <a:pt x="7977" y="9918"/>
                  </a:lnTo>
                  <a:lnTo>
                    <a:pt x="7762" y="10565"/>
                  </a:lnTo>
                </a:path>
              </a:pathLst>
            </a:custGeom>
            <a:no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199" name="Google Shape;137;p16">
              <a:extLst>
                <a:ext uri="{FF2B5EF4-FFF2-40B4-BE49-F238E27FC236}">
                  <a16:creationId xmlns:a16="http://schemas.microsoft.com/office/drawing/2014/main" id="{4CB5EE93-7243-5E9B-D7AC-A2488A7633B5}"/>
                </a:ext>
              </a:extLst>
            </p:cNvPr>
            <p:cNvSpPr/>
            <p:nvPr/>
          </p:nvSpPr>
          <p:spPr>
            <a:xfrm>
              <a:off x="3268325" y="1472350"/>
              <a:ext cx="10800" cy="5400"/>
            </a:xfrm>
            <a:custGeom>
              <a:avLst/>
              <a:gdLst/>
              <a:ahLst/>
              <a:cxnLst/>
              <a:rect l="l" t="t" r="r" b="b"/>
              <a:pathLst>
                <a:path w="432" h="216" fill="none" extrusionOk="0">
                  <a:moveTo>
                    <a:pt x="431" y="0"/>
                  </a:moveTo>
                  <a:lnTo>
                    <a:pt x="431" y="0"/>
                  </a:lnTo>
                  <a:lnTo>
                    <a:pt x="216" y="216"/>
                  </a:lnTo>
                  <a:lnTo>
                    <a:pt x="0" y="216"/>
                  </a:lnTo>
                  <a:lnTo>
                    <a:pt x="0" y="216"/>
                  </a:lnTo>
                  <a:lnTo>
                    <a:pt x="216" y="0"/>
                  </a:lnTo>
                  <a:lnTo>
                    <a:pt x="431" y="0"/>
                  </a:lnTo>
                </a:path>
              </a:pathLst>
            </a:custGeom>
            <a:no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138;p16">
              <a:extLst>
                <a:ext uri="{FF2B5EF4-FFF2-40B4-BE49-F238E27FC236}">
                  <a16:creationId xmlns:a16="http://schemas.microsoft.com/office/drawing/2014/main" id="{527AA956-0F87-67D2-1C32-233ABD9AF251}"/>
                </a:ext>
              </a:extLst>
            </p:cNvPr>
            <p:cNvSpPr/>
            <p:nvPr/>
          </p:nvSpPr>
          <p:spPr>
            <a:xfrm>
              <a:off x="3866575" y="238125"/>
              <a:ext cx="2182825" cy="1395925"/>
            </a:xfrm>
            <a:custGeom>
              <a:avLst/>
              <a:gdLst/>
              <a:ahLst/>
              <a:cxnLst/>
              <a:rect l="l" t="t" r="r" b="b"/>
              <a:pathLst>
                <a:path w="87313" h="55837" extrusionOk="0">
                  <a:moveTo>
                    <a:pt x="0" y="0"/>
                  </a:moveTo>
                  <a:lnTo>
                    <a:pt x="0" y="10779"/>
                  </a:lnTo>
                  <a:lnTo>
                    <a:pt x="6252" y="10995"/>
                  </a:lnTo>
                  <a:lnTo>
                    <a:pt x="12289" y="11857"/>
                  </a:lnTo>
                  <a:lnTo>
                    <a:pt x="18109" y="12935"/>
                  </a:lnTo>
                  <a:lnTo>
                    <a:pt x="23930" y="14444"/>
                  </a:lnTo>
                  <a:lnTo>
                    <a:pt x="29535" y="16169"/>
                  </a:lnTo>
                  <a:lnTo>
                    <a:pt x="34925" y="18325"/>
                  </a:lnTo>
                  <a:lnTo>
                    <a:pt x="40315" y="20912"/>
                  </a:lnTo>
                  <a:lnTo>
                    <a:pt x="45273" y="23715"/>
                  </a:lnTo>
                  <a:lnTo>
                    <a:pt x="50232" y="26733"/>
                  </a:lnTo>
                  <a:lnTo>
                    <a:pt x="54975" y="30182"/>
                  </a:lnTo>
                  <a:lnTo>
                    <a:pt x="59502" y="33847"/>
                  </a:lnTo>
                  <a:lnTo>
                    <a:pt x="63598" y="37728"/>
                  </a:lnTo>
                  <a:lnTo>
                    <a:pt x="67694" y="41824"/>
                  </a:lnTo>
                  <a:lnTo>
                    <a:pt x="71359" y="46351"/>
                  </a:lnTo>
                  <a:lnTo>
                    <a:pt x="74808" y="50878"/>
                  </a:lnTo>
                  <a:lnTo>
                    <a:pt x="78042" y="55837"/>
                  </a:lnTo>
                  <a:lnTo>
                    <a:pt x="87312" y="50447"/>
                  </a:lnTo>
                  <a:lnTo>
                    <a:pt x="83863" y="44842"/>
                  </a:lnTo>
                  <a:lnTo>
                    <a:pt x="79982" y="39668"/>
                  </a:lnTo>
                  <a:lnTo>
                    <a:pt x="75886" y="34709"/>
                  </a:lnTo>
                  <a:lnTo>
                    <a:pt x="71359" y="30182"/>
                  </a:lnTo>
                  <a:lnTo>
                    <a:pt x="66616" y="25655"/>
                  </a:lnTo>
                  <a:lnTo>
                    <a:pt x="61658" y="21559"/>
                  </a:lnTo>
                  <a:lnTo>
                    <a:pt x="56268" y="17894"/>
                  </a:lnTo>
                  <a:lnTo>
                    <a:pt x="50878" y="14444"/>
                  </a:lnTo>
                  <a:lnTo>
                    <a:pt x="45058" y="11210"/>
                  </a:lnTo>
                  <a:lnTo>
                    <a:pt x="39237" y="8408"/>
                  </a:lnTo>
                  <a:lnTo>
                    <a:pt x="32985" y="6036"/>
                  </a:lnTo>
                  <a:lnTo>
                    <a:pt x="26733" y="4096"/>
                  </a:lnTo>
                  <a:lnTo>
                    <a:pt x="20265" y="2371"/>
                  </a:lnTo>
                  <a:lnTo>
                    <a:pt x="13798" y="1078"/>
                  </a:lnTo>
                  <a:lnTo>
                    <a:pt x="6899" y="431"/>
                  </a:lnTo>
                  <a:lnTo>
                    <a:pt x="0" y="0"/>
                  </a:lnTo>
                  <a:close/>
                </a:path>
              </a:pathLst>
            </a:custGeom>
            <a:solidFill>
              <a:srgbClr val="FFE60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201" name="Google Shape;139;p16">
              <a:extLst>
                <a:ext uri="{FF2B5EF4-FFF2-40B4-BE49-F238E27FC236}">
                  <a16:creationId xmlns:a16="http://schemas.microsoft.com/office/drawing/2014/main" id="{81114DAD-199E-A14D-6B8B-5A170F483D4C}"/>
                </a:ext>
              </a:extLst>
            </p:cNvPr>
            <p:cNvSpPr/>
            <p:nvPr/>
          </p:nvSpPr>
          <p:spPr>
            <a:xfrm>
              <a:off x="5876900" y="1596300"/>
              <a:ext cx="555150" cy="2522400"/>
            </a:xfrm>
            <a:custGeom>
              <a:avLst/>
              <a:gdLst/>
              <a:ahLst/>
              <a:cxnLst/>
              <a:rect l="l" t="t" r="r" b="b"/>
              <a:pathLst>
                <a:path w="22206" h="100896" extrusionOk="0">
                  <a:moveTo>
                    <a:pt x="9271" y="1"/>
                  </a:moveTo>
                  <a:lnTo>
                    <a:pt x="1" y="5390"/>
                  </a:lnTo>
                  <a:lnTo>
                    <a:pt x="2588" y="10565"/>
                  </a:lnTo>
                  <a:lnTo>
                    <a:pt x="4744" y="15739"/>
                  </a:lnTo>
                  <a:lnTo>
                    <a:pt x="6684" y="21344"/>
                  </a:lnTo>
                  <a:lnTo>
                    <a:pt x="8409" y="26949"/>
                  </a:lnTo>
                  <a:lnTo>
                    <a:pt x="9702" y="32554"/>
                  </a:lnTo>
                  <a:lnTo>
                    <a:pt x="10564" y="38375"/>
                  </a:lnTo>
                  <a:lnTo>
                    <a:pt x="11211" y="44412"/>
                  </a:lnTo>
                  <a:lnTo>
                    <a:pt x="11427" y="50448"/>
                  </a:lnTo>
                  <a:lnTo>
                    <a:pt x="11211" y="56484"/>
                  </a:lnTo>
                  <a:lnTo>
                    <a:pt x="10564" y="62521"/>
                  </a:lnTo>
                  <a:lnTo>
                    <a:pt x="9702" y="68342"/>
                  </a:lnTo>
                  <a:lnTo>
                    <a:pt x="8409" y="74163"/>
                  </a:lnTo>
                  <a:lnTo>
                    <a:pt x="6684" y="79552"/>
                  </a:lnTo>
                  <a:lnTo>
                    <a:pt x="4744" y="85157"/>
                  </a:lnTo>
                  <a:lnTo>
                    <a:pt x="2588" y="90331"/>
                  </a:lnTo>
                  <a:lnTo>
                    <a:pt x="1" y="95506"/>
                  </a:lnTo>
                  <a:lnTo>
                    <a:pt x="9271" y="100895"/>
                  </a:lnTo>
                  <a:lnTo>
                    <a:pt x="12289" y="95074"/>
                  </a:lnTo>
                  <a:lnTo>
                    <a:pt x="14876" y="89254"/>
                  </a:lnTo>
                  <a:lnTo>
                    <a:pt x="17032" y="83217"/>
                  </a:lnTo>
                  <a:lnTo>
                    <a:pt x="18757" y="76965"/>
                  </a:lnTo>
                  <a:lnTo>
                    <a:pt x="20266" y="70498"/>
                  </a:lnTo>
                  <a:lnTo>
                    <a:pt x="21344" y="64030"/>
                  </a:lnTo>
                  <a:lnTo>
                    <a:pt x="21990" y="57347"/>
                  </a:lnTo>
                  <a:lnTo>
                    <a:pt x="22206" y="50448"/>
                  </a:lnTo>
                  <a:lnTo>
                    <a:pt x="21990" y="43765"/>
                  </a:lnTo>
                  <a:lnTo>
                    <a:pt x="21344" y="37082"/>
                  </a:lnTo>
                  <a:lnTo>
                    <a:pt x="20266" y="30398"/>
                  </a:lnTo>
                  <a:lnTo>
                    <a:pt x="18757" y="23931"/>
                  </a:lnTo>
                  <a:lnTo>
                    <a:pt x="17032" y="17679"/>
                  </a:lnTo>
                  <a:lnTo>
                    <a:pt x="14876" y="11642"/>
                  </a:lnTo>
                  <a:lnTo>
                    <a:pt x="12289" y="5822"/>
                  </a:lnTo>
                  <a:lnTo>
                    <a:pt x="9271" y="1"/>
                  </a:lnTo>
                  <a:close/>
                </a:path>
              </a:pathLst>
            </a:custGeom>
            <a:solidFill>
              <a:schemeClr val="accent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202" name="Google Shape;140;p16">
              <a:extLst>
                <a:ext uri="{FF2B5EF4-FFF2-40B4-BE49-F238E27FC236}">
                  <a16:creationId xmlns:a16="http://schemas.microsoft.com/office/drawing/2014/main" id="{911CB7AC-40E4-2A36-998A-84DE4EF04134}"/>
                </a:ext>
              </a:extLst>
            </p:cNvPr>
            <p:cNvSpPr/>
            <p:nvPr/>
          </p:nvSpPr>
          <p:spPr>
            <a:xfrm>
              <a:off x="1187925" y="1596300"/>
              <a:ext cx="560525" cy="2522400"/>
            </a:xfrm>
            <a:custGeom>
              <a:avLst/>
              <a:gdLst/>
              <a:ahLst/>
              <a:cxnLst/>
              <a:rect l="l" t="t" r="r" b="b"/>
              <a:pathLst>
                <a:path w="22421" h="100896" extrusionOk="0">
                  <a:moveTo>
                    <a:pt x="12935" y="1"/>
                  </a:moveTo>
                  <a:lnTo>
                    <a:pt x="10133" y="5822"/>
                  </a:lnTo>
                  <a:lnTo>
                    <a:pt x="7546" y="11642"/>
                  </a:lnTo>
                  <a:lnTo>
                    <a:pt x="5174" y="17679"/>
                  </a:lnTo>
                  <a:lnTo>
                    <a:pt x="3449" y="23931"/>
                  </a:lnTo>
                  <a:lnTo>
                    <a:pt x="1940" y="30398"/>
                  </a:lnTo>
                  <a:lnTo>
                    <a:pt x="862" y="37082"/>
                  </a:lnTo>
                  <a:lnTo>
                    <a:pt x="216" y="43765"/>
                  </a:lnTo>
                  <a:lnTo>
                    <a:pt x="0" y="50448"/>
                  </a:lnTo>
                  <a:lnTo>
                    <a:pt x="216" y="57347"/>
                  </a:lnTo>
                  <a:lnTo>
                    <a:pt x="862" y="64030"/>
                  </a:lnTo>
                  <a:lnTo>
                    <a:pt x="1940" y="70498"/>
                  </a:lnTo>
                  <a:lnTo>
                    <a:pt x="3449" y="76965"/>
                  </a:lnTo>
                  <a:lnTo>
                    <a:pt x="5174" y="83217"/>
                  </a:lnTo>
                  <a:lnTo>
                    <a:pt x="7546" y="89254"/>
                  </a:lnTo>
                  <a:lnTo>
                    <a:pt x="10133" y="95074"/>
                  </a:lnTo>
                  <a:lnTo>
                    <a:pt x="12935" y="100895"/>
                  </a:lnTo>
                  <a:lnTo>
                    <a:pt x="22421" y="95506"/>
                  </a:lnTo>
                  <a:lnTo>
                    <a:pt x="19834" y="90331"/>
                  </a:lnTo>
                  <a:lnTo>
                    <a:pt x="17462" y="85157"/>
                  </a:lnTo>
                  <a:lnTo>
                    <a:pt x="15522" y="79552"/>
                  </a:lnTo>
                  <a:lnTo>
                    <a:pt x="13797" y="74163"/>
                  </a:lnTo>
                  <a:lnTo>
                    <a:pt x="12504" y="68342"/>
                  </a:lnTo>
                  <a:lnTo>
                    <a:pt x="11642" y="62521"/>
                  </a:lnTo>
                  <a:lnTo>
                    <a:pt x="10995" y="56484"/>
                  </a:lnTo>
                  <a:lnTo>
                    <a:pt x="10779" y="50448"/>
                  </a:lnTo>
                  <a:lnTo>
                    <a:pt x="10995" y="44412"/>
                  </a:lnTo>
                  <a:lnTo>
                    <a:pt x="11642" y="38375"/>
                  </a:lnTo>
                  <a:lnTo>
                    <a:pt x="12504" y="32554"/>
                  </a:lnTo>
                  <a:lnTo>
                    <a:pt x="13797" y="26949"/>
                  </a:lnTo>
                  <a:lnTo>
                    <a:pt x="15522" y="21344"/>
                  </a:lnTo>
                  <a:lnTo>
                    <a:pt x="17462" y="15739"/>
                  </a:lnTo>
                  <a:lnTo>
                    <a:pt x="19834" y="10565"/>
                  </a:lnTo>
                  <a:lnTo>
                    <a:pt x="22421" y="5390"/>
                  </a:lnTo>
                  <a:lnTo>
                    <a:pt x="12935" y="1"/>
                  </a:lnTo>
                  <a:close/>
                </a:path>
              </a:pathLst>
            </a:custGeom>
            <a:solidFill>
              <a:srgbClr val="FFE60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sp>
          <p:nvSpPr>
            <p:cNvPr id="203" name="Google Shape;141;p16">
              <a:extLst>
                <a:ext uri="{FF2B5EF4-FFF2-40B4-BE49-F238E27FC236}">
                  <a16:creationId xmlns:a16="http://schemas.microsoft.com/office/drawing/2014/main" id="{552BC352-328C-4345-966A-485655F0AFED}"/>
                </a:ext>
              </a:extLst>
            </p:cNvPr>
            <p:cNvSpPr/>
            <p:nvPr/>
          </p:nvSpPr>
          <p:spPr>
            <a:xfrm>
              <a:off x="1570575" y="4080950"/>
              <a:ext cx="2182825" cy="1395925"/>
            </a:xfrm>
            <a:custGeom>
              <a:avLst/>
              <a:gdLst/>
              <a:ahLst/>
              <a:cxnLst/>
              <a:rect l="l" t="t" r="r" b="b"/>
              <a:pathLst>
                <a:path w="87313" h="55837" extrusionOk="0">
                  <a:moveTo>
                    <a:pt x="9271" y="0"/>
                  </a:moveTo>
                  <a:lnTo>
                    <a:pt x="1" y="5390"/>
                  </a:lnTo>
                  <a:lnTo>
                    <a:pt x="3450" y="10995"/>
                  </a:lnTo>
                  <a:lnTo>
                    <a:pt x="7331" y="16169"/>
                  </a:lnTo>
                  <a:lnTo>
                    <a:pt x="11642" y="21128"/>
                  </a:lnTo>
                  <a:lnTo>
                    <a:pt x="15954" y="25655"/>
                  </a:lnTo>
                  <a:lnTo>
                    <a:pt x="20697" y="30182"/>
                  </a:lnTo>
                  <a:lnTo>
                    <a:pt x="25871" y="34278"/>
                  </a:lnTo>
                  <a:lnTo>
                    <a:pt x="31045" y="37943"/>
                  </a:lnTo>
                  <a:lnTo>
                    <a:pt x="36650" y="41393"/>
                  </a:lnTo>
                  <a:lnTo>
                    <a:pt x="42255" y="44627"/>
                  </a:lnTo>
                  <a:lnTo>
                    <a:pt x="48292" y="47429"/>
                  </a:lnTo>
                  <a:lnTo>
                    <a:pt x="54328" y="49801"/>
                  </a:lnTo>
                  <a:lnTo>
                    <a:pt x="60580" y="51741"/>
                  </a:lnTo>
                  <a:lnTo>
                    <a:pt x="67048" y="53466"/>
                  </a:lnTo>
                  <a:lnTo>
                    <a:pt x="73731" y="54759"/>
                  </a:lnTo>
                  <a:lnTo>
                    <a:pt x="80414" y="55621"/>
                  </a:lnTo>
                  <a:lnTo>
                    <a:pt x="87313" y="55837"/>
                  </a:lnTo>
                  <a:lnTo>
                    <a:pt x="87313" y="45058"/>
                  </a:lnTo>
                  <a:lnTo>
                    <a:pt x="81276" y="44842"/>
                  </a:lnTo>
                  <a:lnTo>
                    <a:pt x="75240" y="43980"/>
                  </a:lnTo>
                  <a:lnTo>
                    <a:pt x="69204" y="42902"/>
                  </a:lnTo>
                  <a:lnTo>
                    <a:pt x="63383" y="41393"/>
                  </a:lnTo>
                  <a:lnTo>
                    <a:pt x="57778" y="39668"/>
                  </a:lnTo>
                  <a:lnTo>
                    <a:pt x="52388" y="37512"/>
                  </a:lnTo>
                  <a:lnTo>
                    <a:pt x="47214" y="34925"/>
                  </a:lnTo>
                  <a:lnTo>
                    <a:pt x="42040" y="32123"/>
                  </a:lnTo>
                  <a:lnTo>
                    <a:pt x="37081" y="29104"/>
                  </a:lnTo>
                  <a:lnTo>
                    <a:pt x="32338" y="25655"/>
                  </a:lnTo>
                  <a:lnTo>
                    <a:pt x="28027" y="21990"/>
                  </a:lnTo>
                  <a:lnTo>
                    <a:pt x="23715" y="18109"/>
                  </a:lnTo>
                  <a:lnTo>
                    <a:pt x="19619" y="14013"/>
                  </a:lnTo>
                  <a:lnTo>
                    <a:pt x="15954" y="9486"/>
                  </a:lnTo>
                  <a:lnTo>
                    <a:pt x="12505" y="4959"/>
                  </a:lnTo>
                  <a:lnTo>
                    <a:pt x="9271"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204" name="Google Shape;142;p16">
              <a:extLst>
                <a:ext uri="{FF2B5EF4-FFF2-40B4-BE49-F238E27FC236}">
                  <a16:creationId xmlns:a16="http://schemas.microsoft.com/office/drawing/2014/main" id="{EC453B51-4BDA-6C70-74AD-85DCDBE75AED}"/>
                </a:ext>
              </a:extLst>
            </p:cNvPr>
            <p:cNvSpPr/>
            <p:nvPr/>
          </p:nvSpPr>
          <p:spPr>
            <a:xfrm>
              <a:off x="1570575" y="238125"/>
              <a:ext cx="2182825" cy="1395925"/>
            </a:xfrm>
            <a:custGeom>
              <a:avLst/>
              <a:gdLst/>
              <a:ahLst/>
              <a:cxnLst/>
              <a:rect l="l" t="t" r="r" b="b"/>
              <a:pathLst>
                <a:path w="87313" h="55837" extrusionOk="0">
                  <a:moveTo>
                    <a:pt x="87313" y="0"/>
                  </a:moveTo>
                  <a:lnTo>
                    <a:pt x="80414" y="431"/>
                  </a:lnTo>
                  <a:lnTo>
                    <a:pt x="73731" y="1078"/>
                  </a:lnTo>
                  <a:lnTo>
                    <a:pt x="67048" y="2371"/>
                  </a:lnTo>
                  <a:lnTo>
                    <a:pt x="60580" y="4096"/>
                  </a:lnTo>
                  <a:lnTo>
                    <a:pt x="54328" y="6036"/>
                  </a:lnTo>
                  <a:lnTo>
                    <a:pt x="48292" y="8408"/>
                  </a:lnTo>
                  <a:lnTo>
                    <a:pt x="42255" y="11210"/>
                  </a:lnTo>
                  <a:lnTo>
                    <a:pt x="36650" y="14444"/>
                  </a:lnTo>
                  <a:lnTo>
                    <a:pt x="31045" y="17894"/>
                  </a:lnTo>
                  <a:lnTo>
                    <a:pt x="25871" y="21559"/>
                  </a:lnTo>
                  <a:lnTo>
                    <a:pt x="20697" y="25655"/>
                  </a:lnTo>
                  <a:lnTo>
                    <a:pt x="15954" y="30182"/>
                  </a:lnTo>
                  <a:lnTo>
                    <a:pt x="11642" y="34709"/>
                  </a:lnTo>
                  <a:lnTo>
                    <a:pt x="7331" y="39668"/>
                  </a:lnTo>
                  <a:lnTo>
                    <a:pt x="3450" y="44842"/>
                  </a:lnTo>
                  <a:lnTo>
                    <a:pt x="1" y="50447"/>
                  </a:lnTo>
                  <a:lnTo>
                    <a:pt x="9271" y="55837"/>
                  </a:lnTo>
                  <a:lnTo>
                    <a:pt x="12505" y="50878"/>
                  </a:lnTo>
                  <a:lnTo>
                    <a:pt x="15954" y="46351"/>
                  </a:lnTo>
                  <a:lnTo>
                    <a:pt x="19619" y="41824"/>
                  </a:lnTo>
                  <a:lnTo>
                    <a:pt x="23715" y="37728"/>
                  </a:lnTo>
                  <a:lnTo>
                    <a:pt x="28027" y="33847"/>
                  </a:lnTo>
                  <a:lnTo>
                    <a:pt x="32338" y="30182"/>
                  </a:lnTo>
                  <a:lnTo>
                    <a:pt x="37081" y="26733"/>
                  </a:lnTo>
                  <a:lnTo>
                    <a:pt x="42040" y="23715"/>
                  </a:lnTo>
                  <a:lnTo>
                    <a:pt x="47214" y="20912"/>
                  </a:lnTo>
                  <a:lnTo>
                    <a:pt x="52388" y="18325"/>
                  </a:lnTo>
                  <a:lnTo>
                    <a:pt x="57778" y="16169"/>
                  </a:lnTo>
                  <a:lnTo>
                    <a:pt x="63383" y="14444"/>
                  </a:lnTo>
                  <a:lnTo>
                    <a:pt x="69204" y="12935"/>
                  </a:lnTo>
                  <a:lnTo>
                    <a:pt x="75240" y="11857"/>
                  </a:lnTo>
                  <a:lnTo>
                    <a:pt x="81276" y="10995"/>
                  </a:lnTo>
                  <a:lnTo>
                    <a:pt x="87313" y="10779"/>
                  </a:lnTo>
                  <a:lnTo>
                    <a:pt x="87313" y="0"/>
                  </a:lnTo>
                  <a:close/>
                </a:path>
              </a:pathLst>
            </a:custGeom>
            <a:solidFill>
              <a:schemeClr val="accent4"/>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dirty="0">
                <a:ln>
                  <a:noFill/>
                </a:ln>
                <a:solidFill>
                  <a:srgbClr val="000000"/>
                </a:solidFill>
                <a:effectLst/>
                <a:uLnTx/>
                <a:uFillTx/>
                <a:latin typeface="Arial"/>
                <a:cs typeface="Arial"/>
                <a:sym typeface="Arial"/>
              </a:endParaRPr>
            </a:p>
          </p:txBody>
        </p:sp>
        <p:sp>
          <p:nvSpPr>
            <p:cNvPr id="205" name="Google Shape;143;p16">
              <a:extLst>
                <a:ext uri="{FF2B5EF4-FFF2-40B4-BE49-F238E27FC236}">
                  <a16:creationId xmlns:a16="http://schemas.microsoft.com/office/drawing/2014/main" id="{B6265430-CD1C-1175-F399-944261BDAE0A}"/>
                </a:ext>
              </a:extLst>
            </p:cNvPr>
            <p:cNvSpPr/>
            <p:nvPr/>
          </p:nvSpPr>
          <p:spPr>
            <a:xfrm>
              <a:off x="3866575" y="4080950"/>
              <a:ext cx="2182825" cy="1395925"/>
            </a:xfrm>
            <a:custGeom>
              <a:avLst/>
              <a:gdLst/>
              <a:ahLst/>
              <a:cxnLst/>
              <a:rect l="l" t="t" r="r" b="b"/>
              <a:pathLst>
                <a:path w="87313" h="55837" extrusionOk="0">
                  <a:moveTo>
                    <a:pt x="78042" y="0"/>
                  </a:moveTo>
                  <a:lnTo>
                    <a:pt x="74808" y="4959"/>
                  </a:lnTo>
                  <a:lnTo>
                    <a:pt x="71359" y="9486"/>
                  </a:lnTo>
                  <a:lnTo>
                    <a:pt x="67694" y="14013"/>
                  </a:lnTo>
                  <a:lnTo>
                    <a:pt x="63598" y="18109"/>
                  </a:lnTo>
                  <a:lnTo>
                    <a:pt x="59502" y="21990"/>
                  </a:lnTo>
                  <a:lnTo>
                    <a:pt x="54975" y="25655"/>
                  </a:lnTo>
                  <a:lnTo>
                    <a:pt x="50232" y="29104"/>
                  </a:lnTo>
                  <a:lnTo>
                    <a:pt x="45273" y="32123"/>
                  </a:lnTo>
                  <a:lnTo>
                    <a:pt x="40315" y="34925"/>
                  </a:lnTo>
                  <a:lnTo>
                    <a:pt x="34925" y="37512"/>
                  </a:lnTo>
                  <a:lnTo>
                    <a:pt x="29535" y="39668"/>
                  </a:lnTo>
                  <a:lnTo>
                    <a:pt x="23930" y="41393"/>
                  </a:lnTo>
                  <a:lnTo>
                    <a:pt x="18109" y="42902"/>
                  </a:lnTo>
                  <a:lnTo>
                    <a:pt x="12289" y="43980"/>
                  </a:lnTo>
                  <a:lnTo>
                    <a:pt x="6252" y="44842"/>
                  </a:lnTo>
                  <a:lnTo>
                    <a:pt x="0" y="45058"/>
                  </a:lnTo>
                  <a:lnTo>
                    <a:pt x="0" y="55837"/>
                  </a:lnTo>
                  <a:lnTo>
                    <a:pt x="6899" y="55621"/>
                  </a:lnTo>
                  <a:lnTo>
                    <a:pt x="13798" y="54759"/>
                  </a:lnTo>
                  <a:lnTo>
                    <a:pt x="20265" y="53466"/>
                  </a:lnTo>
                  <a:lnTo>
                    <a:pt x="26733" y="51741"/>
                  </a:lnTo>
                  <a:lnTo>
                    <a:pt x="32985" y="49801"/>
                  </a:lnTo>
                  <a:lnTo>
                    <a:pt x="39237" y="47429"/>
                  </a:lnTo>
                  <a:lnTo>
                    <a:pt x="45058" y="44627"/>
                  </a:lnTo>
                  <a:lnTo>
                    <a:pt x="50878" y="41393"/>
                  </a:lnTo>
                  <a:lnTo>
                    <a:pt x="56268" y="37943"/>
                  </a:lnTo>
                  <a:lnTo>
                    <a:pt x="61658" y="34278"/>
                  </a:lnTo>
                  <a:lnTo>
                    <a:pt x="66616" y="30182"/>
                  </a:lnTo>
                  <a:lnTo>
                    <a:pt x="71359" y="25655"/>
                  </a:lnTo>
                  <a:lnTo>
                    <a:pt x="75886" y="21128"/>
                  </a:lnTo>
                  <a:lnTo>
                    <a:pt x="79982" y="16169"/>
                  </a:lnTo>
                  <a:lnTo>
                    <a:pt x="83863" y="10995"/>
                  </a:lnTo>
                  <a:lnTo>
                    <a:pt x="87312" y="5390"/>
                  </a:lnTo>
                  <a:lnTo>
                    <a:pt x="78042" y="0"/>
                  </a:lnTo>
                  <a:close/>
                </a:path>
              </a:pathLst>
            </a:custGeom>
            <a:solidFill>
              <a:srgbClr val="FFE600"/>
            </a:solidFill>
            <a:ln>
              <a:noFill/>
            </a:ln>
          </p:spPr>
          <p:txBody>
            <a:bodyPr spcFirstLastPara="1" wrap="square" lIns="121900" tIns="121900" rIns="121900" bIns="121900" anchor="ctr" anchorCtr="0">
              <a:noAutofit/>
            </a:bodyPr>
            <a:lstStyle/>
            <a:p>
              <a:pPr marL="0" marR="0" lvl="0" indent="0" defTabSz="1219170" eaLnBrk="1" fontAlgn="auto" latinLnBrk="0" hangingPunct="1">
                <a:lnSpc>
                  <a:spcPct val="1000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cs typeface="Arial"/>
                <a:sym typeface="Arial"/>
              </a:endParaRPr>
            </a:p>
          </p:txBody>
        </p:sp>
      </p:grpSp>
      <p:pic>
        <p:nvPicPr>
          <p:cNvPr id="206" name="Google Shape;144;p16">
            <a:extLst>
              <a:ext uri="{FF2B5EF4-FFF2-40B4-BE49-F238E27FC236}">
                <a16:creationId xmlns:a16="http://schemas.microsoft.com/office/drawing/2014/main" id="{A6EE28C6-43A4-24B7-D1BC-DDFCA826B557}"/>
              </a:ext>
            </a:extLst>
          </p:cNvPr>
          <p:cNvPicPr preferRelativeResize="0"/>
          <p:nvPr/>
        </p:nvPicPr>
        <p:blipFill rotWithShape="1">
          <a:blip r:embed="rId2">
            <a:extLst>
              <a:ext uri="{28A0092B-C50C-407E-A947-70E740481C1C}">
                <a14:useLocalDpi xmlns:a14="http://schemas.microsoft.com/office/drawing/2010/main" val="0"/>
              </a:ext>
            </a:extLst>
          </a:blip>
          <a:srcRect l="43" t="12599" r="-43" b="12989"/>
          <a:stretch/>
        </p:blipFill>
        <p:spPr>
          <a:xfrm>
            <a:off x="4886107" y="2197951"/>
            <a:ext cx="2704800" cy="2683600"/>
          </a:xfrm>
          <a:prstGeom prst="ellipse">
            <a:avLst/>
          </a:prstGeom>
          <a:noFill/>
          <a:ln>
            <a:noFill/>
          </a:ln>
        </p:spPr>
      </p:pic>
    </p:spTree>
    <p:extLst>
      <p:ext uri="{BB962C8B-B14F-4D97-AF65-F5344CB8AC3E}">
        <p14:creationId xmlns:p14="http://schemas.microsoft.com/office/powerpoint/2010/main" val="83619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1000"/>
                                        <p:tgtEl>
                                          <p:spTgt spid="1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1000"/>
                                        <p:tgtEl>
                                          <p:spTgt spid="1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0"/>
                                        </p:tgtEl>
                                        <p:attrNameLst>
                                          <p:attrName>style.visibility</p:attrName>
                                        </p:attrNameLst>
                                      </p:cBhvr>
                                      <p:to>
                                        <p:strVal val="visible"/>
                                      </p:to>
                                    </p:set>
                                    <p:animEffect transition="in" filter="fade">
                                      <p:cBhvr>
                                        <p:cTn id="17" dur="1000"/>
                                        <p:tgtEl>
                                          <p:spTgt spid="17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5"/>
                                        </p:tgtEl>
                                        <p:attrNameLst>
                                          <p:attrName>style.visibility</p:attrName>
                                        </p:attrNameLst>
                                      </p:cBhvr>
                                      <p:to>
                                        <p:strVal val="visible"/>
                                      </p:to>
                                    </p:set>
                                    <p:animEffect transition="in" filter="fade">
                                      <p:cBhvr>
                                        <p:cTn id="22" dur="1000"/>
                                        <p:tgtEl>
                                          <p:spTgt spid="18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5"/>
                                        </p:tgtEl>
                                        <p:attrNameLst>
                                          <p:attrName>style.visibility</p:attrName>
                                        </p:attrNameLst>
                                      </p:cBhvr>
                                      <p:to>
                                        <p:strVal val="visible"/>
                                      </p:to>
                                    </p:set>
                                    <p:animEffect transition="in" filter="fade">
                                      <p:cBhvr>
                                        <p:cTn id="27" dur="1000"/>
                                        <p:tgtEl>
                                          <p:spTgt spid="17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0"/>
                                        </p:tgtEl>
                                        <p:attrNameLst>
                                          <p:attrName>style.visibility</p:attrName>
                                        </p:attrNameLst>
                                      </p:cBhvr>
                                      <p:to>
                                        <p:strVal val="visible"/>
                                      </p:to>
                                    </p:set>
                                    <p:animEffect transition="in" filter="fade">
                                      <p:cBhvr>
                                        <p:cTn id="32" dur="1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BFAA82-6A46-1DBB-A202-2FBAC8AE82D9}"/>
              </a:ext>
            </a:extLst>
          </p:cNvPr>
          <p:cNvSpPr>
            <a:spLocks noGrp="1"/>
          </p:cNvSpPr>
          <p:nvPr>
            <p:ph type="title"/>
          </p:nvPr>
        </p:nvSpPr>
        <p:spPr>
          <a:xfrm>
            <a:off x="901902" y="1744921"/>
            <a:ext cx="6140923" cy="1251198"/>
          </a:xfrm>
        </p:spPr>
        <p:txBody>
          <a:bodyPr/>
          <a:lstStyle/>
          <a:p>
            <a:r>
              <a:rPr lang="en-US" sz="4400" b="1" dirty="0">
                <a:solidFill>
                  <a:srgbClr val="D1D5DB"/>
                </a:solidFill>
                <a:latin typeface="Söhne"/>
              </a:rPr>
              <a:t>Thank you for your attention!</a:t>
            </a:r>
          </a:p>
        </p:txBody>
      </p:sp>
      <p:sp>
        <p:nvSpPr>
          <p:cNvPr id="8" name="Title 6">
            <a:extLst>
              <a:ext uri="{FF2B5EF4-FFF2-40B4-BE49-F238E27FC236}">
                <a16:creationId xmlns:a16="http://schemas.microsoft.com/office/drawing/2014/main" id="{15CBE755-45FA-6E39-E8F5-BCB4C11C9F60}"/>
              </a:ext>
            </a:extLst>
          </p:cNvPr>
          <p:cNvSpPr txBox="1">
            <a:spLocks/>
          </p:cNvSpPr>
          <p:nvPr/>
        </p:nvSpPr>
        <p:spPr>
          <a:xfrm>
            <a:off x="901903" y="3767071"/>
            <a:ext cx="5690670" cy="779088"/>
          </a:xfrm>
          <a:prstGeom prst="rect">
            <a:avLst/>
          </a:prstGeom>
        </p:spPr>
        <p:txBody>
          <a:bodyPr vert="horz" lIns="0" tIns="45720" rIns="91440" bIns="45720" rtlCol="0" anchor="t" anchorCtr="0">
            <a:noAutofit/>
          </a:bodyPr>
          <a:lstStyle>
            <a:lvl1pPr algn="l" defTabSz="914400" rtl="0" eaLnBrk="1" latinLnBrk="0" hangingPunct="1">
              <a:lnSpc>
                <a:spcPct val="90000"/>
              </a:lnSpc>
              <a:spcBef>
                <a:spcPct val="0"/>
              </a:spcBef>
              <a:buNone/>
              <a:defRPr sz="2400" kern="1200">
                <a:solidFill>
                  <a:schemeClr val="bg1"/>
                </a:solidFill>
                <a:latin typeface="Interstate" pitchFamily="2" charset="77"/>
                <a:ea typeface="+mj-ea"/>
                <a:cs typeface="+mj-cs"/>
              </a:defRPr>
            </a:lvl1pPr>
          </a:lstStyle>
          <a:p>
            <a:r>
              <a:rPr lang="en-US" sz="2000" dirty="0">
                <a:solidFill>
                  <a:srgbClr val="B2B2B2"/>
                </a:solidFill>
                <a:latin typeface="Georgia"/>
                <a:cs typeface="Calibri Light"/>
              </a:rPr>
              <a:t>“Successful presentations are understandable, memorable, and emotional.” – Carmine Gallo</a:t>
            </a:r>
          </a:p>
        </p:txBody>
      </p:sp>
      <p:sp>
        <p:nvSpPr>
          <p:cNvPr id="4" name="Rectangle 3">
            <a:extLst>
              <a:ext uri="{FF2B5EF4-FFF2-40B4-BE49-F238E27FC236}">
                <a16:creationId xmlns:a16="http://schemas.microsoft.com/office/drawing/2014/main" id="{3C4D57F6-798D-588C-A915-69656C100F5B}"/>
              </a:ext>
            </a:extLst>
          </p:cNvPr>
          <p:cNvSpPr/>
          <p:nvPr/>
        </p:nvSpPr>
        <p:spPr>
          <a:xfrm>
            <a:off x="530731" y="1744921"/>
            <a:ext cx="88105" cy="2626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4039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ED571B-93BD-ECAA-4D33-5A8DE87A4925}"/>
              </a:ext>
            </a:extLst>
          </p:cNvPr>
          <p:cNvSpPr/>
          <p:nvPr/>
        </p:nvSpPr>
        <p:spPr>
          <a:xfrm>
            <a:off x="530731" y="349446"/>
            <a:ext cx="88105" cy="2944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itle 1">
            <a:extLst>
              <a:ext uri="{FF2B5EF4-FFF2-40B4-BE49-F238E27FC236}">
                <a16:creationId xmlns:a16="http://schemas.microsoft.com/office/drawing/2014/main" id="{AC2C3222-F435-3161-F962-49939C634536}"/>
              </a:ext>
            </a:extLst>
          </p:cNvPr>
          <p:cNvSpPr>
            <a:spLocks noGrp="1"/>
          </p:cNvSpPr>
          <p:nvPr>
            <p:ph type="title"/>
          </p:nvPr>
        </p:nvSpPr>
        <p:spPr>
          <a:xfrm>
            <a:off x="848804" y="752165"/>
            <a:ext cx="4265808" cy="1725855"/>
          </a:xfrm>
        </p:spPr>
        <p:txBody>
          <a:bodyPr/>
          <a:lstStyle/>
          <a:p>
            <a:r>
              <a:rPr lang="fr-FR" sz="3200" b="1" dirty="0" err="1">
                <a:solidFill>
                  <a:srgbClr val="D1D5DB"/>
                </a:solidFill>
                <a:latin typeface="Söhne"/>
              </a:rPr>
              <a:t>Generative</a:t>
            </a:r>
            <a:r>
              <a:rPr lang="fr-FR" sz="3200" b="1" dirty="0">
                <a:solidFill>
                  <a:srgbClr val="D1D5DB"/>
                </a:solidFill>
                <a:latin typeface="Söhne"/>
              </a:rPr>
              <a:t> AI in Action: Code Conversion</a:t>
            </a:r>
            <a:endParaRPr lang="en-GB" sz="3200" b="1" dirty="0">
              <a:solidFill>
                <a:srgbClr val="D1D5DB"/>
              </a:solidFill>
              <a:latin typeface="Söhne"/>
            </a:endParaRPr>
          </a:p>
        </p:txBody>
      </p:sp>
      <p:sp>
        <p:nvSpPr>
          <p:cNvPr id="2" name="TextBox 1">
            <a:extLst>
              <a:ext uri="{FF2B5EF4-FFF2-40B4-BE49-F238E27FC236}">
                <a16:creationId xmlns:a16="http://schemas.microsoft.com/office/drawing/2014/main" id="{D090F86E-20B5-97D7-C150-122CF5C2FC9F}"/>
              </a:ext>
            </a:extLst>
          </p:cNvPr>
          <p:cNvSpPr txBox="1"/>
          <p:nvPr/>
        </p:nvSpPr>
        <p:spPr>
          <a:xfrm>
            <a:off x="752475" y="273185"/>
            <a:ext cx="3327400" cy="276999"/>
          </a:xfrm>
          <a:prstGeom prst="rect">
            <a:avLst/>
          </a:prstGeom>
          <a:noFill/>
        </p:spPr>
        <p:txBody>
          <a:bodyPr wrap="square" lIns="91440" tIns="45720" rIns="91440" bIns="45720" anchor="t">
            <a:spAutoFit/>
          </a:bodyPr>
          <a:lstStyle/>
          <a:p>
            <a:r>
              <a:rPr lang="en-US" sz="1200" dirty="0">
                <a:solidFill>
                  <a:schemeClr val="accent1"/>
                </a:solidFill>
                <a:latin typeface="Interstate Light"/>
                <a:cs typeface="Calibri"/>
              </a:rPr>
              <a:t>Generative AI: Transforming Creativity and Beyond</a:t>
            </a:r>
            <a:endParaRPr lang="en-GB" sz="1200" dirty="0">
              <a:solidFill>
                <a:schemeClr val="accent1"/>
              </a:solidFill>
              <a:latin typeface="Interstate Light"/>
              <a:cs typeface="Calibri"/>
            </a:endParaRPr>
          </a:p>
        </p:txBody>
      </p:sp>
      <p:grpSp>
        <p:nvGrpSpPr>
          <p:cNvPr id="92" name="Group 91">
            <a:extLst>
              <a:ext uri="{FF2B5EF4-FFF2-40B4-BE49-F238E27FC236}">
                <a16:creationId xmlns:a16="http://schemas.microsoft.com/office/drawing/2014/main" id="{996F1FD1-B36A-27BB-43C0-993D0990D006}"/>
              </a:ext>
            </a:extLst>
          </p:cNvPr>
          <p:cNvGrpSpPr/>
          <p:nvPr/>
        </p:nvGrpSpPr>
        <p:grpSpPr>
          <a:xfrm>
            <a:off x="17212" y="3341280"/>
            <a:ext cx="12152500" cy="1803036"/>
            <a:chOff x="1149956" y="2059404"/>
            <a:chExt cx="7625029" cy="1131307"/>
          </a:xfrm>
        </p:grpSpPr>
        <p:pic>
          <p:nvPicPr>
            <p:cNvPr id="6" name="Graphic 5" descr="Gears with solid fill">
              <a:extLst>
                <a:ext uri="{FF2B5EF4-FFF2-40B4-BE49-F238E27FC236}">
                  <a16:creationId xmlns:a16="http://schemas.microsoft.com/office/drawing/2014/main" id="{B5FF8B6B-3754-464C-7174-568009BC98D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97997" y="2059408"/>
              <a:ext cx="697865" cy="697865"/>
            </a:xfrm>
            <a:prstGeom prst="rect">
              <a:avLst/>
            </a:prstGeom>
          </p:spPr>
        </p:pic>
        <p:sp>
          <p:nvSpPr>
            <p:cNvPr id="7" name="TextBox 6">
              <a:extLst>
                <a:ext uri="{FF2B5EF4-FFF2-40B4-BE49-F238E27FC236}">
                  <a16:creationId xmlns:a16="http://schemas.microsoft.com/office/drawing/2014/main" id="{4566670C-2F9B-2DB2-8567-8121FBB6F743}"/>
                </a:ext>
              </a:extLst>
            </p:cNvPr>
            <p:cNvSpPr txBox="1"/>
            <p:nvPr/>
          </p:nvSpPr>
          <p:spPr>
            <a:xfrm>
              <a:off x="1149956" y="2805805"/>
              <a:ext cx="1993957" cy="30777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solidFill>
                    <a:schemeClr val="bg1"/>
                  </a:solidFill>
                  <a:latin typeface="Interstate Light"/>
                  <a:cs typeface="Calibri"/>
                </a:rPr>
                <a:t>Prompt Engineering</a:t>
              </a:r>
            </a:p>
          </p:txBody>
        </p:sp>
        <p:sp>
          <p:nvSpPr>
            <p:cNvPr id="10" name="TextBox 9">
              <a:extLst>
                <a:ext uri="{FF2B5EF4-FFF2-40B4-BE49-F238E27FC236}">
                  <a16:creationId xmlns:a16="http://schemas.microsoft.com/office/drawing/2014/main" id="{B26E6122-7BD0-E9DE-D505-40F439397401}"/>
                </a:ext>
              </a:extLst>
            </p:cNvPr>
            <p:cNvSpPr txBox="1"/>
            <p:nvPr/>
          </p:nvSpPr>
          <p:spPr>
            <a:xfrm>
              <a:off x="3026976" y="2805805"/>
              <a:ext cx="1993957" cy="2264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solidFill>
                    <a:schemeClr val="bg1"/>
                  </a:solidFill>
                  <a:latin typeface="Interstate Light"/>
                  <a:cs typeface="Calibri"/>
                </a:rPr>
                <a:t>Model Selection</a:t>
              </a:r>
            </a:p>
          </p:txBody>
        </p:sp>
        <p:pic>
          <p:nvPicPr>
            <p:cNvPr id="14" name="Graphic 13" descr="Filing Box Archive with solid fill">
              <a:extLst>
                <a:ext uri="{FF2B5EF4-FFF2-40B4-BE49-F238E27FC236}">
                  <a16:creationId xmlns:a16="http://schemas.microsoft.com/office/drawing/2014/main" id="{D85568BA-D098-1DC4-F9A7-6AFD8CFD15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75023" y="2059406"/>
              <a:ext cx="697865" cy="697865"/>
            </a:xfrm>
            <a:prstGeom prst="rect">
              <a:avLst/>
            </a:prstGeom>
          </p:spPr>
        </p:pic>
        <p:cxnSp>
          <p:nvCxnSpPr>
            <p:cNvPr id="16" name="Straight Arrow Connector 15">
              <a:extLst>
                <a:ext uri="{FF2B5EF4-FFF2-40B4-BE49-F238E27FC236}">
                  <a16:creationId xmlns:a16="http://schemas.microsoft.com/office/drawing/2014/main" id="{D003091B-EB02-652E-DB4B-EEBA4E8773E8}"/>
                </a:ext>
              </a:extLst>
            </p:cNvPr>
            <p:cNvCxnSpPr>
              <a:cxnSpLocks/>
              <a:stCxn id="6" idx="3"/>
              <a:endCxn id="14" idx="1"/>
            </p:cNvCxnSpPr>
            <p:nvPr/>
          </p:nvCxnSpPr>
          <p:spPr>
            <a:xfrm flipV="1">
              <a:off x="2495862" y="2408339"/>
              <a:ext cx="1179161" cy="2"/>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1" name="Graphic 20" descr="Web design with solid fill">
              <a:extLst>
                <a:ext uri="{FF2B5EF4-FFF2-40B4-BE49-F238E27FC236}">
                  <a16:creationId xmlns:a16="http://schemas.microsoft.com/office/drawing/2014/main" id="{2C2310FF-4C2F-EACC-DA84-93104749BCF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52049" y="2059405"/>
              <a:ext cx="697865" cy="697865"/>
            </a:xfrm>
            <a:prstGeom prst="rect">
              <a:avLst/>
            </a:prstGeom>
          </p:spPr>
        </p:pic>
        <p:cxnSp>
          <p:nvCxnSpPr>
            <p:cNvPr id="28" name="Straight Arrow Connector 27">
              <a:extLst>
                <a:ext uri="{FF2B5EF4-FFF2-40B4-BE49-F238E27FC236}">
                  <a16:creationId xmlns:a16="http://schemas.microsoft.com/office/drawing/2014/main" id="{D4BB0153-A98D-A5D4-DE69-14BF2B9B2563}"/>
                </a:ext>
              </a:extLst>
            </p:cNvPr>
            <p:cNvCxnSpPr>
              <a:cxnSpLocks/>
              <a:stCxn id="14" idx="3"/>
              <a:endCxn id="21" idx="1"/>
            </p:cNvCxnSpPr>
            <p:nvPr/>
          </p:nvCxnSpPr>
          <p:spPr>
            <a:xfrm flipV="1">
              <a:off x="4372888" y="2408338"/>
              <a:ext cx="1179161"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E7F8988-6C63-BB92-70B6-AE1E55F5FB1A}"/>
                </a:ext>
              </a:extLst>
            </p:cNvPr>
            <p:cNvSpPr txBox="1"/>
            <p:nvPr/>
          </p:nvSpPr>
          <p:spPr>
            <a:xfrm>
              <a:off x="4904002" y="2805805"/>
              <a:ext cx="1993957" cy="3849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err="1">
                  <a:solidFill>
                    <a:schemeClr val="bg1"/>
                  </a:solidFill>
                  <a:latin typeface="Interstate Light"/>
                  <a:cs typeface="Calibri"/>
                </a:rPr>
                <a:t>Candidats</a:t>
              </a:r>
              <a:r>
                <a:rPr lang="en-GB" sz="1400" dirty="0">
                  <a:solidFill>
                    <a:schemeClr val="bg1"/>
                  </a:solidFill>
                  <a:latin typeface="Interstate Light"/>
                  <a:cs typeface="Calibri"/>
                </a:rPr>
                <a:t> generation </a:t>
              </a:r>
            </a:p>
            <a:p>
              <a:pPr algn="ctr"/>
              <a:r>
                <a:rPr lang="en-GB" sz="1400" dirty="0">
                  <a:solidFill>
                    <a:schemeClr val="bg1"/>
                  </a:solidFill>
                  <a:latin typeface="Interstate Light"/>
                  <a:cs typeface="Calibri"/>
                </a:rPr>
                <a:t>&amp; champion selection</a:t>
              </a:r>
            </a:p>
          </p:txBody>
        </p:sp>
        <p:pic>
          <p:nvPicPr>
            <p:cNvPr id="69" name="Graphic 68" descr="Badge Tick1 with solid fill">
              <a:extLst>
                <a:ext uri="{FF2B5EF4-FFF2-40B4-BE49-F238E27FC236}">
                  <a16:creationId xmlns:a16="http://schemas.microsoft.com/office/drawing/2014/main" id="{CDAEBABF-BCF2-8BC9-2E08-C15043DAD82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29075" y="2059404"/>
              <a:ext cx="697865" cy="697865"/>
            </a:xfrm>
            <a:prstGeom prst="rect">
              <a:avLst/>
            </a:prstGeom>
          </p:spPr>
        </p:pic>
        <p:cxnSp>
          <p:nvCxnSpPr>
            <p:cNvPr id="72" name="Straight Arrow Connector 71">
              <a:extLst>
                <a:ext uri="{FF2B5EF4-FFF2-40B4-BE49-F238E27FC236}">
                  <a16:creationId xmlns:a16="http://schemas.microsoft.com/office/drawing/2014/main" id="{A0D7D040-1BCC-F673-5D03-9C29AA6CB15E}"/>
                </a:ext>
              </a:extLst>
            </p:cNvPr>
            <p:cNvCxnSpPr>
              <a:cxnSpLocks/>
              <a:stCxn id="21" idx="3"/>
              <a:endCxn id="69" idx="1"/>
            </p:cNvCxnSpPr>
            <p:nvPr/>
          </p:nvCxnSpPr>
          <p:spPr>
            <a:xfrm flipV="1">
              <a:off x="6249914" y="2408337"/>
              <a:ext cx="1179161"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84F3D09-465E-85FA-53A0-6561DD81D314}"/>
                </a:ext>
              </a:extLst>
            </p:cNvPr>
            <p:cNvSpPr txBox="1"/>
            <p:nvPr/>
          </p:nvSpPr>
          <p:spPr>
            <a:xfrm>
              <a:off x="6781028" y="2805805"/>
              <a:ext cx="1993957" cy="3849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solidFill>
                    <a:schemeClr val="bg1"/>
                  </a:solidFill>
                  <a:latin typeface="Interstate Light"/>
                  <a:cs typeface="Calibri"/>
                </a:rPr>
                <a:t>Code correction </a:t>
              </a:r>
            </a:p>
            <a:p>
              <a:pPr algn="ctr"/>
              <a:r>
                <a:rPr lang="en-GB" sz="1400" dirty="0">
                  <a:solidFill>
                    <a:schemeClr val="bg1"/>
                  </a:solidFill>
                  <a:latin typeface="Interstate Light"/>
                  <a:cs typeface="Calibri"/>
                </a:rPr>
                <a:t>&amp; Final Testing</a:t>
              </a:r>
            </a:p>
          </p:txBody>
        </p:sp>
      </p:grpSp>
      <p:grpSp>
        <p:nvGrpSpPr>
          <p:cNvPr id="97" name="Group 96">
            <a:extLst>
              <a:ext uri="{FF2B5EF4-FFF2-40B4-BE49-F238E27FC236}">
                <a16:creationId xmlns:a16="http://schemas.microsoft.com/office/drawing/2014/main" id="{A8B5E9D3-16C6-39E9-3516-B5C5B0D30D21}"/>
              </a:ext>
            </a:extLst>
          </p:cNvPr>
          <p:cNvGrpSpPr/>
          <p:nvPr/>
        </p:nvGrpSpPr>
        <p:grpSpPr>
          <a:xfrm>
            <a:off x="4881138" y="1879578"/>
            <a:ext cx="2429723" cy="749836"/>
            <a:chOff x="5114612" y="1801760"/>
            <a:chExt cx="1985523" cy="612752"/>
          </a:xfrm>
        </p:grpSpPr>
        <p:sp>
          <p:nvSpPr>
            <p:cNvPr id="93" name="Rectangle: Rounded Corners 92">
              <a:extLst>
                <a:ext uri="{FF2B5EF4-FFF2-40B4-BE49-F238E27FC236}">
                  <a16:creationId xmlns:a16="http://schemas.microsoft.com/office/drawing/2014/main" id="{0C245B4C-64BF-2347-EE62-A82B5EEA7479}"/>
                </a:ext>
              </a:extLst>
            </p:cNvPr>
            <p:cNvSpPr/>
            <p:nvPr/>
          </p:nvSpPr>
          <p:spPr>
            <a:xfrm>
              <a:off x="5114612" y="1801760"/>
              <a:ext cx="1985523" cy="612752"/>
            </a:xfrm>
            <a:prstGeom prst="roundRect">
              <a:avLst>
                <a:gd name="adj" fmla="val 7082"/>
              </a:avLst>
            </a:prstGeom>
            <a:solidFill>
              <a:sysClr val="window" lastClr="FFFFFF"/>
            </a:solidFill>
            <a:ln w="12700" cap="sq" cmpd="sng" algn="ctr">
              <a:noFill/>
              <a:prstDash val="solid"/>
              <a:miter lim="800000"/>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0" cap="none" spc="0" normalizeH="0" baseline="0" noProof="0">
                <a:ln>
                  <a:noFill/>
                </a:ln>
                <a:solidFill>
                  <a:srgbClr val="2E2E38"/>
                </a:solidFill>
                <a:effectLst/>
                <a:uLnTx/>
                <a:uFillTx/>
                <a:latin typeface="EYInterstate Light"/>
                <a:ea typeface="+mn-ea"/>
                <a:cs typeface="+mn-cs"/>
              </a:endParaRPr>
            </a:p>
          </p:txBody>
        </p:sp>
        <p:pic>
          <p:nvPicPr>
            <p:cNvPr id="94" name="Picture 4">
              <a:extLst>
                <a:ext uri="{FF2B5EF4-FFF2-40B4-BE49-F238E27FC236}">
                  <a16:creationId xmlns:a16="http://schemas.microsoft.com/office/drawing/2014/main" id="{47118D4D-5113-A7DD-85CE-33F6F7482B1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p:blipFill>
          <p:spPr bwMode="auto">
            <a:xfrm>
              <a:off x="5321390" y="1996137"/>
              <a:ext cx="613193" cy="252766"/>
            </a:xfrm>
            <a:prstGeom prst="rect">
              <a:avLst/>
            </a:prstGeom>
            <a:extLst>
              <a:ext uri="{909E8E84-426E-40DD-AFC4-6F175D3DCCD1}">
                <a14:hiddenFill xmlns:a14="http://schemas.microsoft.com/office/drawing/2010/main">
                  <a:solidFill>
                    <a:srgbClr val="FFFFFF"/>
                  </a:solidFill>
                </a14:hiddenFill>
              </a:ext>
            </a:extLst>
          </p:spPr>
        </p:pic>
        <p:cxnSp>
          <p:nvCxnSpPr>
            <p:cNvPr id="95" name="Straight Arrow Connector 94">
              <a:extLst>
                <a:ext uri="{FF2B5EF4-FFF2-40B4-BE49-F238E27FC236}">
                  <a16:creationId xmlns:a16="http://schemas.microsoft.com/office/drawing/2014/main" id="{E4B7D10F-6284-9F50-9280-72BF8BBA275A}"/>
                </a:ext>
              </a:extLst>
            </p:cNvPr>
            <p:cNvCxnSpPr>
              <a:cxnSpLocks/>
            </p:cNvCxnSpPr>
            <p:nvPr/>
          </p:nvCxnSpPr>
          <p:spPr>
            <a:xfrm>
              <a:off x="6099083" y="2111685"/>
              <a:ext cx="264814"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6" name="Picture 2">
              <a:extLst>
                <a:ext uri="{FF2B5EF4-FFF2-40B4-BE49-F238E27FC236}">
                  <a16:creationId xmlns:a16="http://schemas.microsoft.com/office/drawing/2014/main" id="{A7A52218-A4F6-ACA3-A738-385CC3002D0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p:blipFill>
          <p:spPr bwMode="auto">
            <a:xfrm>
              <a:off x="6590358" y="1961160"/>
              <a:ext cx="297629" cy="2964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13262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ED571B-93BD-ECAA-4D33-5A8DE87A4925}"/>
              </a:ext>
            </a:extLst>
          </p:cNvPr>
          <p:cNvSpPr/>
          <p:nvPr/>
        </p:nvSpPr>
        <p:spPr>
          <a:xfrm>
            <a:off x="530731" y="349446"/>
            <a:ext cx="88105" cy="2944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itle 1">
            <a:extLst>
              <a:ext uri="{FF2B5EF4-FFF2-40B4-BE49-F238E27FC236}">
                <a16:creationId xmlns:a16="http://schemas.microsoft.com/office/drawing/2014/main" id="{AC2C3222-F435-3161-F962-49939C634536}"/>
              </a:ext>
            </a:extLst>
          </p:cNvPr>
          <p:cNvSpPr>
            <a:spLocks noGrp="1"/>
          </p:cNvSpPr>
          <p:nvPr>
            <p:ph type="title"/>
          </p:nvPr>
        </p:nvSpPr>
        <p:spPr>
          <a:xfrm>
            <a:off x="848804" y="752165"/>
            <a:ext cx="4265808" cy="1725855"/>
          </a:xfrm>
        </p:spPr>
        <p:txBody>
          <a:bodyPr/>
          <a:lstStyle/>
          <a:p>
            <a:r>
              <a:rPr lang="fr-FR" sz="3200" b="1" dirty="0" err="1">
                <a:solidFill>
                  <a:srgbClr val="D1D5DB"/>
                </a:solidFill>
                <a:latin typeface="Söhne"/>
              </a:rPr>
              <a:t>Generative</a:t>
            </a:r>
            <a:r>
              <a:rPr lang="fr-FR" sz="3200" b="1" dirty="0">
                <a:solidFill>
                  <a:srgbClr val="D1D5DB"/>
                </a:solidFill>
                <a:latin typeface="Söhne"/>
              </a:rPr>
              <a:t> AI in Action: </a:t>
            </a:r>
            <a:r>
              <a:rPr lang="fr-FR" sz="3200" b="1" dirty="0" err="1">
                <a:solidFill>
                  <a:srgbClr val="D1D5DB"/>
                </a:solidFill>
                <a:latin typeface="Söhne"/>
              </a:rPr>
              <a:t>FiscaBot</a:t>
            </a:r>
            <a:endParaRPr lang="en-GB" sz="3200" b="1" dirty="0">
              <a:solidFill>
                <a:srgbClr val="D1D5DB"/>
              </a:solidFill>
              <a:latin typeface="Söhne"/>
            </a:endParaRPr>
          </a:p>
        </p:txBody>
      </p:sp>
      <p:sp>
        <p:nvSpPr>
          <p:cNvPr id="2" name="TextBox 1">
            <a:extLst>
              <a:ext uri="{FF2B5EF4-FFF2-40B4-BE49-F238E27FC236}">
                <a16:creationId xmlns:a16="http://schemas.microsoft.com/office/drawing/2014/main" id="{D090F86E-20B5-97D7-C150-122CF5C2FC9F}"/>
              </a:ext>
            </a:extLst>
          </p:cNvPr>
          <p:cNvSpPr txBox="1"/>
          <p:nvPr/>
        </p:nvSpPr>
        <p:spPr>
          <a:xfrm>
            <a:off x="752475" y="273185"/>
            <a:ext cx="3327400" cy="276999"/>
          </a:xfrm>
          <a:prstGeom prst="rect">
            <a:avLst/>
          </a:prstGeom>
          <a:noFill/>
        </p:spPr>
        <p:txBody>
          <a:bodyPr wrap="square" lIns="91440" tIns="45720" rIns="91440" bIns="45720" anchor="t">
            <a:spAutoFit/>
          </a:bodyPr>
          <a:lstStyle/>
          <a:p>
            <a:r>
              <a:rPr lang="en-US" sz="1200" dirty="0">
                <a:solidFill>
                  <a:schemeClr val="accent1"/>
                </a:solidFill>
                <a:latin typeface="Interstate Light"/>
                <a:cs typeface="Calibri"/>
              </a:rPr>
              <a:t>Generative AI: Transforming Creativity and Beyond</a:t>
            </a:r>
            <a:endParaRPr lang="en-GB" sz="1200" dirty="0">
              <a:solidFill>
                <a:schemeClr val="accent1"/>
              </a:solidFill>
              <a:latin typeface="Interstate Light"/>
              <a:cs typeface="Calibri"/>
            </a:endParaRPr>
          </a:p>
        </p:txBody>
      </p:sp>
      <p:grpSp>
        <p:nvGrpSpPr>
          <p:cNvPr id="472" name="Group 471">
            <a:extLst>
              <a:ext uri="{FF2B5EF4-FFF2-40B4-BE49-F238E27FC236}">
                <a16:creationId xmlns:a16="http://schemas.microsoft.com/office/drawing/2014/main" id="{6133BE09-FD73-D2B2-82DC-B41DB72F670E}"/>
              </a:ext>
            </a:extLst>
          </p:cNvPr>
          <p:cNvGrpSpPr/>
          <p:nvPr/>
        </p:nvGrpSpPr>
        <p:grpSpPr>
          <a:xfrm>
            <a:off x="618836" y="2680001"/>
            <a:ext cx="11407796" cy="1612270"/>
            <a:chOff x="920219" y="1989689"/>
            <a:chExt cx="10622863" cy="1501335"/>
          </a:xfrm>
        </p:grpSpPr>
        <p:sp>
          <p:nvSpPr>
            <p:cNvPr id="428" name="TextBox 427">
              <a:extLst>
                <a:ext uri="{FF2B5EF4-FFF2-40B4-BE49-F238E27FC236}">
                  <a16:creationId xmlns:a16="http://schemas.microsoft.com/office/drawing/2014/main" id="{51107A80-578F-B4C0-92B6-50FD4B20B5D7}"/>
                </a:ext>
              </a:extLst>
            </p:cNvPr>
            <p:cNvSpPr txBox="1"/>
            <p:nvPr/>
          </p:nvSpPr>
          <p:spPr>
            <a:xfrm>
              <a:off x="920219" y="2773950"/>
              <a:ext cx="152021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solidFill>
                    <a:schemeClr val="bg1"/>
                  </a:solidFill>
                  <a:latin typeface="Interstate Light"/>
                  <a:cs typeface="Calibri"/>
                </a:rPr>
                <a:t>Load Documents</a:t>
              </a:r>
            </a:p>
            <a:p>
              <a:pPr algn="ctr"/>
              <a:r>
                <a:rPr lang="en-GB" sz="1400" dirty="0">
                  <a:solidFill>
                    <a:schemeClr val="bg1"/>
                  </a:solidFill>
                  <a:latin typeface="Interstate Light"/>
                  <a:cs typeface="Calibri"/>
                </a:rPr>
                <a:t>(PDF, TXT … )</a:t>
              </a:r>
            </a:p>
          </p:txBody>
        </p:sp>
        <p:pic>
          <p:nvPicPr>
            <p:cNvPr id="427" name="Graphic 426" descr="Document with solid fill">
              <a:extLst>
                <a:ext uri="{FF2B5EF4-FFF2-40B4-BE49-F238E27FC236}">
                  <a16:creationId xmlns:a16="http://schemas.microsoft.com/office/drawing/2014/main" id="{2763E119-4D69-AE77-3EF9-562BC77F479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1200" y="1999116"/>
              <a:ext cx="758252" cy="758252"/>
            </a:xfrm>
            <a:prstGeom prst="rect">
              <a:avLst/>
            </a:prstGeom>
          </p:spPr>
        </p:pic>
        <p:pic>
          <p:nvPicPr>
            <p:cNvPr id="432" name="Graphic 431" descr="Decision chart with solid fill">
              <a:extLst>
                <a:ext uri="{FF2B5EF4-FFF2-40B4-BE49-F238E27FC236}">
                  <a16:creationId xmlns:a16="http://schemas.microsoft.com/office/drawing/2014/main" id="{56DBA176-641F-24A3-DF40-FB68BFA5B9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15999" y="1999116"/>
              <a:ext cx="758252" cy="758252"/>
            </a:xfrm>
            <a:prstGeom prst="rect">
              <a:avLst/>
            </a:prstGeom>
          </p:spPr>
        </p:pic>
        <p:sp>
          <p:nvSpPr>
            <p:cNvPr id="435" name="TextBox 434">
              <a:extLst>
                <a:ext uri="{FF2B5EF4-FFF2-40B4-BE49-F238E27FC236}">
                  <a16:creationId xmlns:a16="http://schemas.microsoft.com/office/drawing/2014/main" id="{2D4E3B69-CF16-22A6-2E3F-E6459BB4FBB4}"/>
                </a:ext>
              </a:extLst>
            </p:cNvPr>
            <p:cNvSpPr txBox="1"/>
            <p:nvPr/>
          </p:nvSpPr>
          <p:spPr>
            <a:xfrm>
              <a:off x="2835018" y="2773950"/>
              <a:ext cx="152021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solidFill>
                    <a:schemeClr val="bg1"/>
                  </a:solidFill>
                  <a:latin typeface="Interstate Light"/>
                  <a:cs typeface="Calibri"/>
                </a:rPr>
                <a:t>Text extraction &amp; processing</a:t>
              </a:r>
            </a:p>
          </p:txBody>
        </p:sp>
        <p:cxnSp>
          <p:nvCxnSpPr>
            <p:cNvPr id="437" name="Straight Arrow Connector 436">
              <a:extLst>
                <a:ext uri="{FF2B5EF4-FFF2-40B4-BE49-F238E27FC236}">
                  <a16:creationId xmlns:a16="http://schemas.microsoft.com/office/drawing/2014/main" id="{8A5346F4-6158-B321-87B0-B00587DCF0B1}"/>
                </a:ext>
              </a:extLst>
            </p:cNvPr>
            <p:cNvCxnSpPr>
              <a:stCxn id="427" idx="3"/>
              <a:endCxn id="432" idx="1"/>
            </p:cNvCxnSpPr>
            <p:nvPr/>
          </p:nvCxnSpPr>
          <p:spPr>
            <a:xfrm>
              <a:off x="2059452" y="2378242"/>
              <a:ext cx="115654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39" name="Graphic 438" descr="Morse Code with solid fill">
              <a:extLst>
                <a:ext uri="{FF2B5EF4-FFF2-40B4-BE49-F238E27FC236}">
                  <a16:creationId xmlns:a16="http://schemas.microsoft.com/office/drawing/2014/main" id="{744A52B6-7A56-274E-8734-DF6CB7E9BF6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053861" y="1989690"/>
              <a:ext cx="774834" cy="774834"/>
            </a:xfrm>
            <a:prstGeom prst="rect">
              <a:avLst/>
            </a:prstGeom>
          </p:spPr>
        </p:pic>
        <p:sp>
          <p:nvSpPr>
            <p:cNvPr id="442" name="TextBox 441">
              <a:extLst>
                <a:ext uri="{FF2B5EF4-FFF2-40B4-BE49-F238E27FC236}">
                  <a16:creationId xmlns:a16="http://schemas.microsoft.com/office/drawing/2014/main" id="{97384FC8-CF55-A938-E344-BF65FEF0BABE}"/>
                </a:ext>
              </a:extLst>
            </p:cNvPr>
            <p:cNvSpPr txBox="1"/>
            <p:nvPr/>
          </p:nvSpPr>
          <p:spPr>
            <a:xfrm>
              <a:off x="4621163" y="2761940"/>
              <a:ext cx="152021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solidFill>
                    <a:schemeClr val="bg1"/>
                  </a:solidFill>
                  <a:latin typeface="Interstate Light"/>
                  <a:cs typeface="Calibri"/>
                </a:rPr>
                <a:t>Text encoding</a:t>
              </a:r>
            </a:p>
          </p:txBody>
        </p:sp>
        <p:cxnSp>
          <p:nvCxnSpPr>
            <p:cNvPr id="444" name="Straight Arrow Connector 443">
              <a:extLst>
                <a:ext uri="{FF2B5EF4-FFF2-40B4-BE49-F238E27FC236}">
                  <a16:creationId xmlns:a16="http://schemas.microsoft.com/office/drawing/2014/main" id="{635CCBAA-DD3E-AF0F-EB38-770454EF65F5}"/>
                </a:ext>
              </a:extLst>
            </p:cNvPr>
            <p:cNvCxnSpPr>
              <a:stCxn id="432" idx="3"/>
              <a:endCxn id="439" idx="1"/>
            </p:cNvCxnSpPr>
            <p:nvPr/>
          </p:nvCxnSpPr>
          <p:spPr>
            <a:xfrm flipV="1">
              <a:off x="3974251" y="2377107"/>
              <a:ext cx="1079610" cy="1135"/>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49" name="Graphic 448" descr="Database with solid fill">
              <a:extLst>
                <a:ext uri="{FF2B5EF4-FFF2-40B4-BE49-F238E27FC236}">
                  <a16:creationId xmlns:a16="http://schemas.microsoft.com/office/drawing/2014/main" id="{9DEBACB7-92AB-93E7-F455-201333C53E7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08305" y="1999116"/>
              <a:ext cx="751690" cy="751690"/>
            </a:xfrm>
            <a:prstGeom prst="rect">
              <a:avLst/>
            </a:prstGeom>
          </p:spPr>
        </p:pic>
        <p:sp>
          <p:nvSpPr>
            <p:cNvPr id="450" name="TextBox 449">
              <a:extLst>
                <a:ext uri="{FF2B5EF4-FFF2-40B4-BE49-F238E27FC236}">
                  <a16:creationId xmlns:a16="http://schemas.microsoft.com/office/drawing/2014/main" id="{44CA5FC7-8753-EF19-A139-5692DC8CF342}"/>
                </a:ext>
              </a:extLst>
            </p:cNvPr>
            <p:cNvSpPr txBox="1"/>
            <p:nvPr/>
          </p:nvSpPr>
          <p:spPr>
            <a:xfrm>
              <a:off x="6448577" y="2752360"/>
              <a:ext cx="167114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solidFill>
                    <a:schemeClr val="bg1"/>
                  </a:solidFill>
                  <a:latin typeface="Interstate Light"/>
                  <a:cs typeface="Calibri"/>
                </a:rPr>
                <a:t>Storage in vector stores (embedding databases)</a:t>
              </a:r>
            </a:p>
          </p:txBody>
        </p:sp>
        <p:cxnSp>
          <p:nvCxnSpPr>
            <p:cNvPr id="452" name="Straight Arrow Connector 451">
              <a:extLst>
                <a:ext uri="{FF2B5EF4-FFF2-40B4-BE49-F238E27FC236}">
                  <a16:creationId xmlns:a16="http://schemas.microsoft.com/office/drawing/2014/main" id="{CD85B31F-CD90-E0EE-1CEB-DD79D6AF7C5C}"/>
                </a:ext>
              </a:extLst>
            </p:cNvPr>
            <p:cNvCxnSpPr>
              <a:cxnSpLocks/>
            </p:cNvCxnSpPr>
            <p:nvPr/>
          </p:nvCxnSpPr>
          <p:spPr>
            <a:xfrm flipV="1">
              <a:off x="5828695" y="2374896"/>
              <a:ext cx="1079610" cy="214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58" name="Graphic 457" descr="Venn diagram with solid fill">
              <a:extLst>
                <a:ext uri="{FF2B5EF4-FFF2-40B4-BE49-F238E27FC236}">
                  <a16:creationId xmlns:a16="http://schemas.microsoft.com/office/drawing/2014/main" id="{4F33641E-9B46-01FB-0058-C3ACBAD9AC5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26753" y="1999116"/>
              <a:ext cx="761116" cy="761116"/>
            </a:xfrm>
            <a:prstGeom prst="rect">
              <a:avLst/>
            </a:prstGeom>
          </p:spPr>
        </p:pic>
        <p:sp>
          <p:nvSpPr>
            <p:cNvPr id="459" name="TextBox 458">
              <a:extLst>
                <a:ext uri="{FF2B5EF4-FFF2-40B4-BE49-F238E27FC236}">
                  <a16:creationId xmlns:a16="http://schemas.microsoft.com/office/drawing/2014/main" id="{4FB3C429-27BB-2589-2794-604F9130C664}"/>
                </a:ext>
              </a:extLst>
            </p:cNvPr>
            <p:cNvSpPr txBox="1"/>
            <p:nvPr/>
          </p:nvSpPr>
          <p:spPr>
            <a:xfrm>
              <a:off x="8080300" y="2773950"/>
              <a:ext cx="167114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solidFill>
                    <a:schemeClr val="bg1"/>
                  </a:solidFill>
                  <a:latin typeface="Interstate Light"/>
                  <a:cs typeface="Calibri"/>
                </a:rPr>
                <a:t>Similarity search</a:t>
              </a:r>
            </a:p>
            <a:p>
              <a:pPr algn="ctr"/>
              <a:r>
                <a:rPr lang="en-GB" sz="1400" dirty="0">
                  <a:solidFill>
                    <a:schemeClr val="bg1"/>
                  </a:solidFill>
                  <a:latin typeface="Interstate Light"/>
                  <a:cs typeface="Calibri"/>
                </a:rPr>
                <a:t>(Top K similar)</a:t>
              </a:r>
            </a:p>
          </p:txBody>
        </p:sp>
        <p:cxnSp>
          <p:nvCxnSpPr>
            <p:cNvPr id="461" name="Straight Arrow Connector 460">
              <a:extLst>
                <a:ext uri="{FF2B5EF4-FFF2-40B4-BE49-F238E27FC236}">
                  <a16:creationId xmlns:a16="http://schemas.microsoft.com/office/drawing/2014/main" id="{73551A85-C2F9-1087-EB07-8DB903914588}"/>
                </a:ext>
              </a:extLst>
            </p:cNvPr>
            <p:cNvCxnSpPr>
              <a:stCxn id="449" idx="3"/>
              <a:endCxn id="458" idx="1"/>
            </p:cNvCxnSpPr>
            <p:nvPr/>
          </p:nvCxnSpPr>
          <p:spPr>
            <a:xfrm>
              <a:off x="7659995" y="2374961"/>
              <a:ext cx="866758" cy="471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464" name="Graphic 463" descr="Keyboard with solid fill">
              <a:extLst>
                <a:ext uri="{FF2B5EF4-FFF2-40B4-BE49-F238E27FC236}">
                  <a16:creationId xmlns:a16="http://schemas.microsoft.com/office/drawing/2014/main" id="{30D38B43-1948-8629-CD71-6C66ED9A3AC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315380" y="1989689"/>
              <a:ext cx="784261" cy="784261"/>
            </a:xfrm>
            <a:prstGeom prst="rect">
              <a:avLst/>
            </a:prstGeom>
          </p:spPr>
        </p:pic>
        <p:cxnSp>
          <p:nvCxnSpPr>
            <p:cNvPr id="466" name="Straight Arrow Connector 465">
              <a:extLst>
                <a:ext uri="{FF2B5EF4-FFF2-40B4-BE49-F238E27FC236}">
                  <a16:creationId xmlns:a16="http://schemas.microsoft.com/office/drawing/2014/main" id="{1F939662-73F7-9566-EE94-09900C42B561}"/>
                </a:ext>
              </a:extLst>
            </p:cNvPr>
            <p:cNvCxnSpPr>
              <a:stCxn id="458" idx="3"/>
              <a:endCxn id="464" idx="1"/>
            </p:cNvCxnSpPr>
            <p:nvPr/>
          </p:nvCxnSpPr>
          <p:spPr>
            <a:xfrm>
              <a:off x="9287869" y="2379674"/>
              <a:ext cx="1027511" cy="2146"/>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70" name="TextBox 469">
              <a:extLst>
                <a:ext uri="{FF2B5EF4-FFF2-40B4-BE49-F238E27FC236}">
                  <a16:creationId xmlns:a16="http://schemas.microsoft.com/office/drawing/2014/main" id="{28D551E1-5EE4-6908-2CCD-858F9F83CC47}"/>
                </a:ext>
              </a:extLst>
            </p:cNvPr>
            <p:cNvSpPr txBox="1"/>
            <p:nvPr/>
          </p:nvSpPr>
          <p:spPr>
            <a:xfrm>
              <a:off x="9871937" y="2764992"/>
              <a:ext cx="167114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solidFill>
                    <a:schemeClr val="bg1"/>
                  </a:solidFill>
                  <a:latin typeface="Interstate Light"/>
                  <a:cs typeface="Calibri"/>
                </a:rPr>
                <a:t>Feed the prompt</a:t>
              </a:r>
            </a:p>
          </p:txBody>
        </p:sp>
      </p:grpSp>
    </p:spTree>
    <p:extLst>
      <p:ext uri="{BB962C8B-B14F-4D97-AF65-F5344CB8AC3E}">
        <p14:creationId xmlns:p14="http://schemas.microsoft.com/office/powerpoint/2010/main" val="1022884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7BFAA82-6A46-1DBB-A202-2FBAC8AE82D9}"/>
              </a:ext>
            </a:extLst>
          </p:cNvPr>
          <p:cNvSpPr>
            <a:spLocks noGrp="1"/>
          </p:cNvSpPr>
          <p:nvPr>
            <p:ph type="title"/>
          </p:nvPr>
        </p:nvSpPr>
        <p:spPr>
          <a:xfrm>
            <a:off x="901903" y="1744921"/>
            <a:ext cx="6043646" cy="956465"/>
          </a:xfrm>
        </p:spPr>
        <p:txBody>
          <a:bodyPr/>
          <a:lstStyle/>
          <a:p>
            <a:r>
              <a:rPr lang="en-US" sz="4400" b="1" i="0" dirty="0">
                <a:solidFill>
                  <a:srgbClr val="D1D5DB"/>
                </a:solidFill>
                <a:effectLst/>
                <a:latin typeface="Söhne"/>
              </a:rPr>
              <a:t>Demystifying AI: Concepts &amp; Applications</a:t>
            </a:r>
            <a:endParaRPr lang="en-US" sz="5400" b="1" dirty="0">
              <a:latin typeface="Interstate"/>
            </a:endParaRPr>
          </a:p>
        </p:txBody>
      </p:sp>
      <p:sp>
        <p:nvSpPr>
          <p:cNvPr id="8" name="Title 6">
            <a:extLst>
              <a:ext uri="{FF2B5EF4-FFF2-40B4-BE49-F238E27FC236}">
                <a16:creationId xmlns:a16="http://schemas.microsoft.com/office/drawing/2014/main" id="{15CBE755-45FA-6E39-E8F5-BCB4C11C9F60}"/>
              </a:ext>
            </a:extLst>
          </p:cNvPr>
          <p:cNvSpPr txBox="1">
            <a:spLocks/>
          </p:cNvSpPr>
          <p:nvPr/>
        </p:nvSpPr>
        <p:spPr>
          <a:xfrm>
            <a:off x="901903" y="3767071"/>
            <a:ext cx="5690670" cy="779088"/>
          </a:xfrm>
          <a:prstGeom prst="rect">
            <a:avLst/>
          </a:prstGeom>
        </p:spPr>
        <p:txBody>
          <a:bodyPr vert="horz" lIns="0" tIns="45720" rIns="91440" bIns="45720" rtlCol="0" anchor="t" anchorCtr="0">
            <a:noAutofit/>
          </a:bodyPr>
          <a:lstStyle>
            <a:lvl1pPr algn="l" defTabSz="914400" rtl="0" eaLnBrk="1" latinLnBrk="0" hangingPunct="1">
              <a:lnSpc>
                <a:spcPct val="90000"/>
              </a:lnSpc>
              <a:spcBef>
                <a:spcPct val="0"/>
              </a:spcBef>
              <a:buNone/>
              <a:defRPr sz="2400" kern="1200">
                <a:solidFill>
                  <a:schemeClr val="bg1"/>
                </a:solidFill>
                <a:latin typeface="Interstate" pitchFamily="2" charset="77"/>
                <a:ea typeface="+mj-ea"/>
                <a:cs typeface="+mj-cs"/>
              </a:defRPr>
            </a:lvl1pPr>
          </a:lstStyle>
          <a:p>
            <a:r>
              <a:rPr lang="en-US" sz="2000" dirty="0">
                <a:solidFill>
                  <a:srgbClr val="B2B2B2"/>
                </a:solidFill>
                <a:latin typeface="Georgia"/>
                <a:cs typeface="Calibri Light"/>
              </a:rPr>
              <a:t>“Our intelligence is what makes us human, and AI is an extension of that quality.” – Yann </a:t>
            </a:r>
            <a:r>
              <a:rPr lang="en-US" sz="2000" dirty="0" err="1">
                <a:solidFill>
                  <a:srgbClr val="B2B2B2"/>
                </a:solidFill>
                <a:latin typeface="Georgia"/>
                <a:cs typeface="Calibri Light"/>
              </a:rPr>
              <a:t>LeCun</a:t>
            </a:r>
            <a:endParaRPr lang="en-US" sz="2000" dirty="0">
              <a:solidFill>
                <a:srgbClr val="B2B2B2"/>
              </a:solidFill>
              <a:latin typeface="Georgia"/>
              <a:cs typeface="Calibri Light"/>
            </a:endParaRPr>
          </a:p>
        </p:txBody>
      </p:sp>
      <p:sp>
        <p:nvSpPr>
          <p:cNvPr id="4" name="Rectangle 3">
            <a:extLst>
              <a:ext uri="{FF2B5EF4-FFF2-40B4-BE49-F238E27FC236}">
                <a16:creationId xmlns:a16="http://schemas.microsoft.com/office/drawing/2014/main" id="{3C4D57F6-798D-588C-A915-69656C100F5B}"/>
              </a:ext>
            </a:extLst>
          </p:cNvPr>
          <p:cNvSpPr/>
          <p:nvPr/>
        </p:nvSpPr>
        <p:spPr>
          <a:xfrm>
            <a:off x="530731" y="1744921"/>
            <a:ext cx="88105" cy="26261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6400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B84406F-A60C-EDD4-A8EC-1A7A3F9F42E9}"/>
              </a:ext>
            </a:extLst>
          </p:cNvPr>
          <p:cNvSpPr txBox="1"/>
          <p:nvPr/>
        </p:nvSpPr>
        <p:spPr>
          <a:xfrm>
            <a:off x="752475" y="292038"/>
            <a:ext cx="3327400" cy="276999"/>
          </a:xfrm>
          <a:prstGeom prst="rect">
            <a:avLst/>
          </a:prstGeom>
          <a:noFill/>
        </p:spPr>
        <p:txBody>
          <a:bodyPr wrap="square" lIns="91440" tIns="45720" rIns="91440" bIns="45720" anchor="t">
            <a:spAutoFit/>
          </a:bodyPr>
          <a:lstStyle/>
          <a:p>
            <a:r>
              <a:rPr lang="en-US" sz="1200" dirty="0">
                <a:solidFill>
                  <a:schemeClr val="accent1"/>
                </a:solidFill>
                <a:latin typeface="Interstate Light"/>
                <a:cs typeface="Calibri"/>
              </a:rPr>
              <a:t>Demystifying AI: Concepts &amp; Applications</a:t>
            </a:r>
            <a:endParaRPr lang="en-GB" sz="1200" dirty="0">
              <a:solidFill>
                <a:schemeClr val="accent1"/>
              </a:solidFill>
              <a:latin typeface="Interstate Light"/>
              <a:cs typeface="Calibri"/>
            </a:endParaRPr>
          </a:p>
        </p:txBody>
      </p:sp>
      <p:sp>
        <p:nvSpPr>
          <p:cNvPr id="9" name="Rectangle 8">
            <a:extLst>
              <a:ext uri="{FF2B5EF4-FFF2-40B4-BE49-F238E27FC236}">
                <a16:creationId xmlns:a16="http://schemas.microsoft.com/office/drawing/2014/main" id="{33ED571B-93BD-ECAA-4D33-5A8DE87A4925}"/>
              </a:ext>
            </a:extLst>
          </p:cNvPr>
          <p:cNvSpPr/>
          <p:nvPr/>
        </p:nvSpPr>
        <p:spPr>
          <a:xfrm>
            <a:off x="530731" y="349446"/>
            <a:ext cx="88105" cy="2944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F29845A7-8EF3-CB8E-2E38-8DB5673348BB}"/>
              </a:ext>
            </a:extLst>
          </p:cNvPr>
          <p:cNvSpPr txBox="1"/>
          <p:nvPr/>
        </p:nvSpPr>
        <p:spPr>
          <a:xfrm>
            <a:off x="751381" y="2678725"/>
            <a:ext cx="4072793" cy="2862322"/>
          </a:xfrm>
          <a:prstGeom prst="rect">
            <a:avLst/>
          </a:prstGeom>
          <a:noFill/>
        </p:spPr>
        <p:txBody>
          <a:bodyPr wrap="square">
            <a:spAutoFit/>
          </a:bodyPr>
          <a:lstStyle/>
          <a:p>
            <a:pPr algn="l"/>
            <a:r>
              <a:rPr lang="en-US" b="0" i="0" dirty="0">
                <a:solidFill>
                  <a:srgbClr val="D1D5DB"/>
                </a:solidFill>
                <a:effectLst/>
                <a:latin typeface="Söhne"/>
              </a:rPr>
              <a:t>Artificial Intelligence is a Computer Science branch that involves creating intelligent systems that can </a:t>
            </a:r>
            <a:r>
              <a:rPr lang="en-US" b="1" i="0" dirty="0">
                <a:solidFill>
                  <a:schemeClr val="accent1"/>
                </a:solidFill>
                <a:effectLst/>
                <a:latin typeface="Söhne"/>
              </a:rPr>
              <a:t>think</a:t>
            </a:r>
            <a:r>
              <a:rPr lang="en-US" b="0" i="0" dirty="0">
                <a:solidFill>
                  <a:srgbClr val="D1D5DB"/>
                </a:solidFill>
                <a:effectLst/>
                <a:latin typeface="Söhne"/>
              </a:rPr>
              <a:t> and </a:t>
            </a:r>
            <a:r>
              <a:rPr lang="en-US" b="1" i="0" dirty="0">
                <a:solidFill>
                  <a:schemeClr val="accent1"/>
                </a:solidFill>
                <a:effectLst/>
                <a:latin typeface="Söhne"/>
              </a:rPr>
              <a:t>act</a:t>
            </a:r>
            <a:r>
              <a:rPr lang="en-US" b="0" i="0" dirty="0">
                <a:solidFill>
                  <a:srgbClr val="D1D5DB"/>
                </a:solidFill>
                <a:effectLst/>
                <a:latin typeface="Söhne"/>
              </a:rPr>
              <a:t> like </a:t>
            </a:r>
            <a:r>
              <a:rPr lang="en-US" b="1" i="0" dirty="0">
                <a:solidFill>
                  <a:schemeClr val="accent1"/>
                </a:solidFill>
                <a:effectLst/>
                <a:latin typeface="Söhne"/>
              </a:rPr>
              <a:t>humans</a:t>
            </a:r>
            <a:r>
              <a:rPr lang="en-US" b="0" i="0" dirty="0">
                <a:solidFill>
                  <a:srgbClr val="D1D5DB"/>
                </a:solidFill>
                <a:effectLst/>
                <a:latin typeface="Söhne"/>
              </a:rPr>
              <a:t>. </a:t>
            </a:r>
            <a:br>
              <a:rPr lang="en-US" b="0" i="0" dirty="0">
                <a:solidFill>
                  <a:srgbClr val="D1D5DB"/>
                </a:solidFill>
                <a:effectLst/>
                <a:latin typeface="Söhne"/>
              </a:rPr>
            </a:br>
            <a:br>
              <a:rPr lang="en-US" b="0" i="0" dirty="0">
                <a:solidFill>
                  <a:srgbClr val="D1D5DB"/>
                </a:solidFill>
                <a:effectLst/>
                <a:latin typeface="Söhne"/>
              </a:rPr>
            </a:br>
            <a:r>
              <a:rPr lang="en-US" b="0" i="0" dirty="0">
                <a:solidFill>
                  <a:srgbClr val="D1D5DB"/>
                </a:solidFill>
                <a:effectLst/>
                <a:latin typeface="Söhne"/>
              </a:rPr>
              <a:t>Highlighting remarkable </a:t>
            </a:r>
            <a:r>
              <a:rPr lang="en-US" b="1" i="0" dirty="0">
                <a:solidFill>
                  <a:schemeClr val="accent1"/>
                </a:solidFill>
                <a:effectLst/>
                <a:latin typeface="Söhne"/>
              </a:rPr>
              <a:t>real-world applications</a:t>
            </a:r>
            <a:r>
              <a:rPr lang="en-US" b="0" i="0" dirty="0">
                <a:solidFill>
                  <a:srgbClr val="D1D5DB"/>
                </a:solidFill>
                <a:effectLst/>
                <a:latin typeface="Söhne"/>
              </a:rPr>
              <a:t> of AI, we present notable examples including Spam Detection Tools, Recommendation Systems, Chatbots and Coding Assistants.</a:t>
            </a:r>
          </a:p>
        </p:txBody>
      </p:sp>
      <p:grpSp>
        <p:nvGrpSpPr>
          <p:cNvPr id="54" name="Group 53">
            <a:extLst>
              <a:ext uri="{FF2B5EF4-FFF2-40B4-BE49-F238E27FC236}">
                <a16:creationId xmlns:a16="http://schemas.microsoft.com/office/drawing/2014/main" id="{5F7BA27B-4958-CA5E-3AE5-8BEF2E3D549F}"/>
              </a:ext>
            </a:extLst>
          </p:cNvPr>
          <p:cNvGrpSpPr/>
          <p:nvPr/>
        </p:nvGrpSpPr>
        <p:grpSpPr>
          <a:xfrm>
            <a:off x="4824174" y="1480463"/>
            <a:ext cx="6736754" cy="3897074"/>
            <a:chOff x="4445540" y="1126118"/>
            <a:chExt cx="7493199" cy="4334662"/>
          </a:xfrm>
        </p:grpSpPr>
        <p:grpSp>
          <p:nvGrpSpPr>
            <p:cNvPr id="55" name="Group 54">
              <a:extLst>
                <a:ext uri="{FF2B5EF4-FFF2-40B4-BE49-F238E27FC236}">
                  <a16:creationId xmlns:a16="http://schemas.microsoft.com/office/drawing/2014/main" id="{B68B7B18-75BC-0090-D529-6D27D3ABA122}"/>
                </a:ext>
              </a:extLst>
            </p:cNvPr>
            <p:cNvGrpSpPr/>
            <p:nvPr/>
          </p:nvGrpSpPr>
          <p:grpSpPr>
            <a:xfrm>
              <a:off x="5875506" y="1126118"/>
              <a:ext cx="4334660" cy="4334662"/>
              <a:chOff x="5972783" y="723721"/>
              <a:chExt cx="4334660" cy="4334662"/>
            </a:xfrm>
          </p:grpSpPr>
          <p:sp>
            <p:nvSpPr>
              <p:cNvPr id="64" name="Partial Circle 63">
                <a:extLst>
                  <a:ext uri="{FF2B5EF4-FFF2-40B4-BE49-F238E27FC236}">
                    <a16:creationId xmlns:a16="http://schemas.microsoft.com/office/drawing/2014/main" id="{B8474553-8335-21B3-0116-F485DB7F5D3E}"/>
                  </a:ext>
                </a:extLst>
              </p:cNvPr>
              <p:cNvSpPr/>
              <p:nvPr/>
            </p:nvSpPr>
            <p:spPr>
              <a:xfrm>
                <a:off x="5972784" y="723722"/>
                <a:ext cx="4269811" cy="4269811"/>
              </a:xfrm>
              <a:prstGeom prst="pie">
                <a:avLst>
                  <a:gd name="adj1" fmla="val 10799999"/>
                  <a:gd name="adj2" fmla="val 16200000"/>
                </a:avLst>
              </a:prstGeom>
              <a:blipFill>
                <a:blip r:embed="rId2">
                  <a:extLst>
                    <a:ext uri="{837473B0-CC2E-450A-ABE3-18F120FF3D39}">
                      <a1611:picAttrSrcUrl xmlns:a1611="http://schemas.microsoft.com/office/drawing/2016/11/main" r:id="rId3"/>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65" name="Partial Circle 64">
                <a:extLst>
                  <a:ext uri="{FF2B5EF4-FFF2-40B4-BE49-F238E27FC236}">
                    <a16:creationId xmlns:a16="http://schemas.microsoft.com/office/drawing/2014/main" id="{D98CFDC0-8D3E-1E54-A4B7-6B0CF73182D7}"/>
                  </a:ext>
                </a:extLst>
              </p:cNvPr>
              <p:cNvSpPr/>
              <p:nvPr/>
            </p:nvSpPr>
            <p:spPr>
              <a:xfrm>
                <a:off x="6037632" y="723721"/>
                <a:ext cx="4269811" cy="4269811"/>
              </a:xfrm>
              <a:prstGeom prst="pie">
                <a:avLst>
                  <a:gd name="adj1" fmla="val 16200013"/>
                  <a:gd name="adj2" fmla="val 5293"/>
                </a:avLst>
              </a:prstGeom>
              <a:blipFill>
                <a:blip r:embed="rId4">
                  <a:extLst>
                    <a:ext uri="{837473B0-CC2E-450A-ABE3-18F120FF3D39}">
                      <a1611:picAttrSrcUrl xmlns:a1611="http://schemas.microsoft.com/office/drawing/2016/11/main" r:id="rId5"/>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66" name="Partial Circle 65">
                <a:extLst>
                  <a:ext uri="{FF2B5EF4-FFF2-40B4-BE49-F238E27FC236}">
                    <a16:creationId xmlns:a16="http://schemas.microsoft.com/office/drawing/2014/main" id="{F4656384-B905-422F-D74F-BB5E4815036E}"/>
                  </a:ext>
                </a:extLst>
              </p:cNvPr>
              <p:cNvSpPr/>
              <p:nvPr/>
            </p:nvSpPr>
            <p:spPr>
              <a:xfrm>
                <a:off x="5972783" y="788572"/>
                <a:ext cx="4269811" cy="4269811"/>
              </a:xfrm>
              <a:prstGeom prst="pie">
                <a:avLst>
                  <a:gd name="adj1" fmla="val 5408814"/>
                  <a:gd name="adj2" fmla="val 10809550"/>
                </a:avLst>
              </a:prstGeom>
              <a:blipFill>
                <a:blip r:embed="rId6">
                  <a:extLst>
                    <a:ext uri="{837473B0-CC2E-450A-ABE3-18F120FF3D39}">
                      <a1611:picAttrSrcUrl xmlns:a1611="http://schemas.microsoft.com/office/drawing/2016/11/main" r:id="rId7"/>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67" name="Partial Circle 66">
                <a:extLst>
                  <a:ext uri="{FF2B5EF4-FFF2-40B4-BE49-F238E27FC236}">
                    <a16:creationId xmlns:a16="http://schemas.microsoft.com/office/drawing/2014/main" id="{20BAA9C5-23CE-4D89-CB00-A59F060B6D8D}"/>
                  </a:ext>
                </a:extLst>
              </p:cNvPr>
              <p:cNvSpPr/>
              <p:nvPr/>
            </p:nvSpPr>
            <p:spPr>
              <a:xfrm>
                <a:off x="6037631" y="788572"/>
                <a:ext cx="4269811" cy="4269811"/>
              </a:xfrm>
              <a:prstGeom prst="pie">
                <a:avLst>
                  <a:gd name="adj1" fmla="val 19958"/>
                  <a:gd name="adj2" fmla="val 5406997"/>
                </a:avLst>
              </a:prstGeom>
              <a:blipFill>
                <a:blip r:embed="rId8">
                  <a:extLst>
                    <a:ext uri="{837473B0-CC2E-450A-ABE3-18F120FF3D39}">
                      <a1611:picAttrSrcUrl xmlns:a1611="http://schemas.microsoft.com/office/drawing/2016/11/main" r:id="rId9"/>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cxnSp>
          <p:nvCxnSpPr>
            <p:cNvPr id="56" name="Straight Arrow Connector 55">
              <a:extLst>
                <a:ext uri="{FF2B5EF4-FFF2-40B4-BE49-F238E27FC236}">
                  <a16:creationId xmlns:a16="http://schemas.microsoft.com/office/drawing/2014/main" id="{673571F2-0A87-F73E-DA6E-F625DCD715E0}"/>
                </a:ext>
              </a:extLst>
            </p:cNvPr>
            <p:cNvCxnSpPr>
              <a:cxnSpLocks/>
            </p:cNvCxnSpPr>
            <p:nvPr/>
          </p:nvCxnSpPr>
          <p:spPr>
            <a:xfrm flipH="1" flipV="1">
              <a:off x="6096000" y="1480524"/>
              <a:ext cx="343709" cy="311739"/>
            </a:xfrm>
            <a:prstGeom prst="straightConnector1">
              <a:avLst/>
            </a:prstGeom>
            <a:ln>
              <a:miter lim="800000"/>
              <a:tailEnd type="oval"/>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89F63E61-21E2-CDDD-A972-E469842AE5A2}"/>
                </a:ext>
              </a:extLst>
            </p:cNvPr>
            <p:cNvSpPr txBox="1"/>
            <p:nvPr/>
          </p:nvSpPr>
          <p:spPr>
            <a:xfrm>
              <a:off x="4445540" y="1308181"/>
              <a:ext cx="161803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b="1" dirty="0">
                  <a:solidFill>
                    <a:schemeClr val="bg1"/>
                  </a:solidFill>
                  <a:latin typeface="Interstate Light"/>
                  <a:cs typeface="Calibri"/>
                </a:rPr>
                <a:t>Spam Detection</a:t>
              </a:r>
            </a:p>
          </p:txBody>
        </p:sp>
        <p:cxnSp>
          <p:nvCxnSpPr>
            <p:cNvPr id="58" name="Straight Arrow Connector 57">
              <a:extLst>
                <a:ext uri="{FF2B5EF4-FFF2-40B4-BE49-F238E27FC236}">
                  <a16:creationId xmlns:a16="http://schemas.microsoft.com/office/drawing/2014/main" id="{7DFA163C-1063-79E4-9DCF-239DD297FDA0}"/>
                </a:ext>
              </a:extLst>
            </p:cNvPr>
            <p:cNvCxnSpPr>
              <a:cxnSpLocks/>
            </p:cNvCxnSpPr>
            <p:nvPr/>
          </p:nvCxnSpPr>
          <p:spPr>
            <a:xfrm flipV="1">
              <a:off x="9627148" y="1464444"/>
              <a:ext cx="343709" cy="311739"/>
            </a:xfrm>
            <a:prstGeom prst="straightConnector1">
              <a:avLst/>
            </a:prstGeom>
            <a:ln>
              <a:miter lim="800000"/>
              <a:tailEnd type="ova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6FA00D85-2980-BF64-39D4-60DC3A63885F}"/>
                </a:ext>
              </a:extLst>
            </p:cNvPr>
            <p:cNvSpPr txBox="1"/>
            <p:nvPr/>
          </p:nvSpPr>
          <p:spPr>
            <a:xfrm>
              <a:off x="10003280" y="1300899"/>
              <a:ext cx="1935459" cy="5961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dirty="0">
                  <a:solidFill>
                    <a:schemeClr val="bg1"/>
                  </a:solidFill>
                  <a:latin typeface="Interstate Light"/>
                  <a:cs typeface="Calibri"/>
                </a:rPr>
                <a:t>Recommendation Systems</a:t>
              </a:r>
            </a:p>
          </p:txBody>
        </p:sp>
        <p:cxnSp>
          <p:nvCxnSpPr>
            <p:cNvPr id="60" name="Straight Arrow Connector 59">
              <a:extLst>
                <a:ext uri="{FF2B5EF4-FFF2-40B4-BE49-F238E27FC236}">
                  <a16:creationId xmlns:a16="http://schemas.microsoft.com/office/drawing/2014/main" id="{9B2252A5-0A1C-B648-3D6D-73FC35DC265A}"/>
                </a:ext>
              </a:extLst>
            </p:cNvPr>
            <p:cNvCxnSpPr>
              <a:cxnSpLocks/>
            </p:cNvCxnSpPr>
            <p:nvPr/>
          </p:nvCxnSpPr>
          <p:spPr>
            <a:xfrm flipH="1">
              <a:off x="6095999" y="4778208"/>
              <a:ext cx="343709" cy="311739"/>
            </a:xfrm>
            <a:prstGeom prst="straightConnector1">
              <a:avLst/>
            </a:prstGeom>
            <a:ln>
              <a:miter lim="800000"/>
              <a:tailEnd type="ova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45EAE6C-6224-7363-9E56-9EBD3D5E4E69}"/>
                </a:ext>
              </a:extLst>
            </p:cNvPr>
            <p:cNvSpPr txBox="1"/>
            <p:nvPr/>
          </p:nvSpPr>
          <p:spPr>
            <a:xfrm>
              <a:off x="4727932" y="4916268"/>
              <a:ext cx="136806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b="1" dirty="0">
                  <a:solidFill>
                    <a:schemeClr val="bg1"/>
                  </a:solidFill>
                  <a:latin typeface="Interstate Light"/>
                  <a:cs typeface="Calibri"/>
                </a:rPr>
                <a:t>Chatbots</a:t>
              </a:r>
            </a:p>
          </p:txBody>
        </p:sp>
        <p:cxnSp>
          <p:nvCxnSpPr>
            <p:cNvPr id="62" name="Straight Arrow Connector 61">
              <a:extLst>
                <a:ext uri="{FF2B5EF4-FFF2-40B4-BE49-F238E27FC236}">
                  <a16:creationId xmlns:a16="http://schemas.microsoft.com/office/drawing/2014/main" id="{BB903A59-5361-03CA-5A45-09BB07EFE22C}"/>
                </a:ext>
              </a:extLst>
            </p:cNvPr>
            <p:cNvCxnSpPr>
              <a:cxnSpLocks/>
            </p:cNvCxnSpPr>
            <p:nvPr/>
          </p:nvCxnSpPr>
          <p:spPr>
            <a:xfrm>
              <a:off x="9656331" y="4788862"/>
              <a:ext cx="343709" cy="311739"/>
            </a:xfrm>
            <a:prstGeom prst="straightConnector1">
              <a:avLst/>
            </a:prstGeom>
            <a:ln>
              <a:miter lim="800000"/>
              <a:tailEnd type="oval"/>
            </a:ln>
          </p:spPr>
          <p:style>
            <a:lnRef idx="1">
              <a:schemeClr val="accent1"/>
            </a:lnRef>
            <a:fillRef idx="0">
              <a:schemeClr val="accent1"/>
            </a:fillRef>
            <a:effectRef idx="0">
              <a:schemeClr val="accent1"/>
            </a:effectRef>
            <a:fontRef idx="minor">
              <a:schemeClr val="tx1"/>
            </a:fontRef>
          </p:style>
        </p:cxnSp>
        <p:sp>
          <p:nvSpPr>
            <p:cNvPr id="63" name="TextBox 62">
              <a:extLst>
                <a:ext uri="{FF2B5EF4-FFF2-40B4-BE49-F238E27FC236}">
                  <a16:creationId xmlns:a16="http://schemas.microsoft.com/office/drawing/2014/main" id="{265CCC50-E206-C9AD-72D4-8BBBDFE7C8B9}"/>
                </a:ext>
              </a:extLst>
            </p:cNvPr>
            <p:cNvSpPr txBox="1"/>
            <p:nvPr/>
          </p:nvSpPr>
          <p:spPr>
            <a:xfrm>
              <a:off x="10041875" y="4916268"/>
              <a:ext cx="172827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dirty="0">
                  <a:solidFill>
                    <a:schemeClr val="bg1"/>
                  </a:solidFill>
                  <a:latin typeface="Interstate Light"/>
                  <a:cs typeface="Calibri"/>
                </a:rPr>
                <a:t>Coding Assistants</a:t>
              </a:r>
            </a:p>
          </p:txBody>
        </p:sp>
      </p:grpSp>
      <p:sp>
        <p:nvSpPr>
          <p:cNvPr id="71" name="Title 1">
            <a:extLst>
              <a:ext uri="{FF2B5EF4-FFF2-40B4-BE49-F238E27FC236}">
                <a16:creationId xmlns:a16="http://schemas.microsoft.com/office/drawing/2014/main" id="{AC2C3222-F435-3161-F962-49939C634536}"/>
              </a:ext>
            </a:extLst>
          </p:cNvPr>
          <p:cNvSpPr>
            <a:spLocks noGrp="1"/>
          </p:cNvSpPr>
          <p:nvPr>
            <p:ph type="title"/>
          </p:nvPr>
        </p:nvSpPr>
        <p:spPr>
          <a:xfrm>
            <a:off x="848803" y="752165"/>
            <a:ext cx="4624563" cy="1725855"/>
          </a:xfrm>
        </p:spPr>
        <p:txBody>
          <a:bodyPr/>
          <a:lstStyle/>
          <a:p>
            <a:r>
              <a:rPr lang="fr-FR" sz="3200" b="1" i="0" dirty="0" err="1">
                <a:solidFill>
                  <a:srgbClr val="D1D5DB"/>
                </a:solidFill>
                <a:effectLst/>
                <a:latin typeface="Söhne"/>
              </a:rPr>
              <a:t>Artificial</a:t>
            </a:r>
            <a:r>
              <a:rPr lang="fr-FR" sz="3200" b="1" i="0" dirty="0">
                <a:solidFill>
                  <a:srgbClr val="D1D5DB"/>
                </a:solidFill>
                <a:effectLst/>
                <a:latin typeface="Söhne"/>
              </a:rPr>
              <a:t> Intelligence:</a:t>
            </a:r>
            <a:br>
              <a:rPr lang="fr-FR" sz="3200" b="1" i="0" dirty="0">
                <a:solidFill>
                  <a:srgbClr val="D1D5DB"/>
                </a:solidFill>
                <a:effectLst/>
                <a:latin typeface="Söhne"/>
              </a:rPr>
            </a:br>
            <a:r>
              <a:rPr lang="fr-FR" sz="3200" b="1" dirty="0" err="1">
                <a:solidFill>
                  <a:srgbClr val="D1D5DB"/>
                </a:solidFill>
                <a:latin typeface="Söhne"/>
              </a:rPr>
              <a:t>Unlocking</a:t>
            </a:r>
            <a:r>
              <a:rPr lang="fr-FR" sz="3200" b="1" dirty="0">
                <a:solidFill>
                  <a:srgbClr val="D1D5DB"/>
                </a:solidFill>
                <a:latin typeface="Söhne"/>
              </a:rPr>
              <a:t> Human-like Intelligence.</a:t>
            </a:r>
            <a:endParaRPr lang="en-GB" sz="3200" b="1" dirty="0">
              <a:solidFill>
                <a:srgbClr val="D1D5DB"/>
              </a:solidFill>
              <a:latin typeface="Söhne"/>
            </a:endParaRPr>
          </a:p>
        </p:txBody>
      </p:sp>
    </p:spTree>
    <p:extLst>
      <p:ext uri="{BB962C8B-B14F-4D97-AF65-F5344CB8AC3E}">
        <p14:creationId xmlns:p14="http://schemas.microsoft.com/office/powerpoint/2010/main" val="650881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9A7429-E515-3E8A-D624-61C9AAD4BF18}"/>
              </a:ext>
            </a:extLst>
          </p:cNvPr>
          <p:cNvSpPr txBox="1"/>
          <p:nvPr/>
        </p:nvSpPr>
        <p:spPr>
          <a:xfrm>
            <a:off x="752475" y="1994611"/>
            <a:ext cx="3391131" cy="4001095"/>
          </a:xfrm>
          <a:prstGeom prst="rect">
            <a:avLst/>
          </a:prstGeom>
          <a:noFill/>
        </p:spPr>
        <p:txBody>
          <a:bodyPr wrap="square">
            <a:spAutoFit/>
          </a:bodyPr>
          <a:lstStyle/>
          <a:p>
            <a:pPr algn="l"/>
            <a:r>
              <a:rPr lang="en-US" b="1" i="0" dirty="0">
                <a:solidFill>
                  <a:schemeClr val="accent1"/>
                </a:solidFill>
                <a:effectLst/>
                <a:latin typeface="Söhne"/>
              </a:rPr>
              <a:t>Computer Vision:</a:t>
            </a:r>
          </a:p>
          <a:p>
            <a:pPr algn="l"/>
            <a:r>
              <a:rPr lang="en-US" sz="1600" dirty="0">
                <a:solidFill>
                  <a:srgbClr val="D1D5DB"/>
                </a:solidFill>
                <a:latin typeface="Söhne"/>
              </a:rPr>
              <a:t>E</a:t>
            </a:r>
            <a:r>
              <a:rPr lang="en-US" sz="1600" b="0" i="0" dirty="0">
                <a:solidFill>
                  <a:srgbClr val="D1D5DB"/>
                </a:solidFill>
                <a:effectLst/>
                <a:latin typeface="Söhne"/>
              </a:rPr>
              <a:t>nabling computers to understand and interpret visual information from images or videos.</a:t>
            </a:r>
            <a:endParaRPr lang="en-US" sz="1600" dirty="0">
              <a:solidFill>
                <a:srgbClr val="D1D5DB"/>
              </a:solidFill>
              <a:latin typeface="Söhne"/>
            </a:endParaRPr>
          </a:p>
          <a:p>
            <a:pPr algn="l"/>
            <a:endParaRPr lang="en-US" b="0" i="0" dirty="0">
              <a:solidFill>
                <a:srgbClr val="D1D5DB"/>
              </a:solidFill>
              <a:effectLst/>
              <a:latin typeface="Söhne"/>
            </a:endParaRPr>
          </a:p>
          <a:p>
            <a:pPr algn="l"/>
            <a:r>
              <a:rPr lang="en-US" b="1" i="0" dirty="0">
                <a:solidFill>
                  <a:schemeClr val="accent1"/>
                </a:solidFill>
                <a:effectLst/>
                <a:latin typeface="Söhne"/>
              </a:rPr>
              <a:t>Natural Language Processing (NLP):</a:t>
            </a:r>
            <a:r>
              <a:rPr lang="en-US" b="0" i="0" dirty="0">
                <a:solidFill>
                  <a:srgbClr val="D1D5DB"/>
                </a:solidFill>
                <a:effectLst/>
                <a:latin typeface="Söhne"/>
              </a:rPr>
              <a:t> </a:t>
            </a:r>
          </a:p>
          <a:p>
            <a:pPr algn="l"/>
            <a:r>
              <a:rPr lang="en-US" sz="1600" dirty="0">
                <a:solidFill>
                  <a:srgbClr val="D1D5DB"/>
                </a:solidFill>
                <a:latin typeface="Söhne"/>
              </a:rPr>
              <a:t>F</a:t>
            </a:r>
            <a:r>
              <a:rPr lang="en-US" sz="1600" b="0" i="0" dirty="0">
                <a:solidFill>
                  <a:srgbClr val="D1D5DB"/>
                </a:solidFill>
                <a:effectLst/>
                <a:latin typeface="Söhne"/>
              </a:rPr>
              <a:t>ocus on the interaction between computers and human language.</a:t>
            </a:r>
          </a:p>
          <a:p>
            <a:pPr algn="l"/>
            <a:endParaRPr lang="en-US" dirty="0">
              <a:solidFill>
                <a:srgbClr val="D1D5DB"/>
              </a:solidFill>
              <a:latin typeface="Söhne"/>
            </a:endParaRPr>
          </a:p>
          <a:p>
            <a:pPr algn="l"/>
            <a:r>
              <a:rPr lang="en-US" b="1" i="0" dirty="0">
                <a:solidFill>
                  <a:schemeClr val="accent1"/>
                </a:solidFill>
                <a:effectLst/>
                <a:latin typeface="Söhne"/>
              </a:rPr>
              <a:t>Time Series Analysis/Prediction:</a:t>
            </a:r>
          </a:p>
          <a:p>
            <a:pPr algn="l"/>
            <a:r>
              <a:rPr lang="en-US" sz="1600" b="0" i="0" dirty="0">
                <a:solidFill>
                  <a:srgbClr val="D1D5DB"/>
                </a:solidFill>
                <a:effectLst/>
                <a:latin typeface="Söhne"/>
              </a:rPr>
              <a:t>Analyzing and forecasting data that is ordered chronologically (time-stamped).</a:t>
            </a:r>
          </a:p>
          <a:p>
            <a:pPr algn="l"/>
            <a:endParaRPr lang="en-US" b="0" i="0" dirty="0">
              <a:solidFill>
                <a:srgbClr val="D1D5DB"/>
              </a:solidFill>
              <a:effectLst/>
              <a:latin typeface="Söhne"/>
            </a:endParaRPr>
          </a:p>
        </p:txBody>
      </p:sp>
      <p:sp>
        <p:nvSpPr>
          <p:cNvPr id="8" name="TextBox 7">
            <a:extLst>
              <a:ext uri="{FF2B5EF4-FFF2-40B4-BE49-F238E27FC236}">
                <a16:creationId xmlns:a16="http://schemas.microsoft.com/office/drawing/2014/main" id="{7B84406F-A60C-EDD4-A8EC-1A7A3F9F42E9}"/>
              </a:ext>
            </a:extLst>
          </p:cNvPr>
          <p:cNvSpPr txBox="1"/>
          <p:nvPr/>
        </p:nvSpPr>
        <p:spPr>
          <a:xfrm>
            <a:off x="752475" y="292038"/>
            <a:ext cx="3327400" cy="276999"/>
          </a:xfrm>
          <a:prstGeom prst="rect">
            <a:avLst/>
          </a:prstGeom>
          <a:noFill/>
        </p:spPr>
        <p:txBody>
          <a:bodyPr wrap="square" lIns="91440" tIns="45720" rIns="91440" bIns="45720" anchor="t">
            <a:spAutoFit/>
          </a:bodyPr>
          <a:lstStyle/>
          <a:p>
            <a:r>
              <a:rPr lang="en-US" sz="1200" dirty="0">
                <a:solidFill>
                  <a:schemeClr val="accent1"/>
                </a:solidFill>
                <a:latin typeface="Interstate Light"/>
                <a:cs typeface="Calibri"/>
              </a:rPr>
              <a:t>Demystifying AI: Concepts &amp; Applications</a:t>
            </a:r>
            <a:endParaRPr lang="en-GB" sz="1200" dirty="0">
              <a:solidFill>
                <a:schemeClr val="accent1"/>
              </a:solidFill>
              <a:latin typeface="Interstate Light"/>
              <a:cs typeface="Calibri"/>
            </a:endParaRPr>
          </a:p>
        </p:txBody>
      </p:sp>
      <p:sp>
        <p:nvSpPr>
          <p:cNvPr id="9" name="Rectangle 8">
            <a:extLst>
              <a:ext uri="{FF2B5EF4-FFF2-40B4-BE49-F238E27FC236}">
                <a16:creationId xmlns:a16="http://schemas.microsoft.com/office/drawing/2014/main" id="{33ED571B-93BD-ECAA-4D33-5A8DE87A4925}"/>
              </a:ext>
            </a:extLst>
          </p:cNvPr>
          <p:cNvSpPr/>
          <p:nvPr/>
        </p:nvSpPr>
        <p:spPr>
          <a:xfrm>
            <a:off x="530731" y="349446"/>
            <a:ext cx="88105" cy="2944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447BEFD-B9C3-E554-81AC-77EFDCC1BD42}"/>
              </a:ext>
            </a:extLst>
          </p:cNvPr>
          <p:cNvSpPr>
            <a:spLocks noGrp="1"/>
          </p:cNvSpPr>
          <p:nvPr>
            <p:ph type="title"/>
          </p:nvPr>
        </p:nvSpPr>
        <p:spPr>
          <a:xfrm>
            <a:off x="848803" y="752165"/>
            <a:ext cx="4107686" cy="1252934"/>
          </a:xfrm>
        </p:spPr>
        <p:txBody>
          <a:bodyPr vert="horz" lIns="0" tIns="45720" rIns="91440" bIns="45720" rtlCol="0" anchor="t" anchorCtr="0">
            <a:noAutofit/>
          </a:bodyPr>
          <a:lstStyle/>
          <a:p>
            <a:r>
              <a:rPr lang="en-US" sz="3200" b="1" dirty="0">
                <a:solidFill>
                  <a:srgbClr val="D1D5DB"/>
                </a:solidFill>
                <a:latin typeface="Söhne"/>
              </a:rPr>
              <a:t>Exploring Key Domains of AI</a:t>
            </a:r>
            <a:endParaRPr lang="en-GB" sz="3200" b="1" dirty="0">
              <a:solidFill>
                <a:srgbClr val="D1D5DB"/>
              </a:solidFill>
              <a:latin typeface="Söhne"/>
            </a:endParaRPr>
          </a:p>
        </p:txBody>
      </p:sp>
      <p:grpSp>
        <p:nvGrpSpPr>
          <p:cNvPr id="68" name="Group 67">
            <a:extLst>
              <a:ext uri="{FF2B5EF4-FFF2-40B4-BE49-F238E27FC236}">
                <a16:creationId xmlns:a16="http://schemas.microsoft.com/office/drawing/2014/main" id="{BDAF48BF-1673-066C-25E8-6F9768CFF004}"/>
              </a:ext>
            </a:extLst>
          </p:cNvPr>
          <p:cNvGrpSpPr/>
          <p:nvPr/>
        </p:nvGrpSpPr>
        <p:grpSpPr>
          <a:xfrm>
            <a:off x="4832803" y="730235"/>
            <a:ext cx="6509624" cy="5397529"/>
            <a:chOff x="5045352" y="1003107"/>
            <a:chExt cx="6509624" cy="5397529"/>
          </a:xfrm>
        </p:grpSpPr>
        <p:sp>
          <p:nvSpPr>
            <p:cNvPr id="21" name="TextBox 20">
              <a:extLst>
                <a:ext uri="{FF2B5EF4-FFF2-40B4-BE49-F238E27FC236}">
                  <a16:creationId xmlns:a16="http://schemas.microsoft.com/office/drawing/2014/main" id="{C056452E-C818-E58E-8DBB-1CAD445B2997}"/>
                </a:ext>
              </a:extLst>
            </p:cNvPr>
            <p:cNvSpPr txBox="1"/>
            <p:nvPr/>
          </p:nvSpPr>
          <p:spPr>
            <a:xfrm>
              <a:off x="7397964" y="1003107"/>
              <a:ext cx="162576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dirty="0">
                  <a:solidFill>
                    <a:schemeClr val="bg1"/>
                  </a:solidFill>
                  <a:latin typeface="Interstate Light"/>
                  <a:cs typeface="Calibri"/>
                </a:rPr>
                <a:t>Computer Vision</a:t>
              </a:r>
            </a:p>
          </p:txBody>
        </p:sp>
        <p:sp>
          <p:nvSpPr>
            <p:cNvPr id="25" name="TextBox 24">
              <a:extLst>
                <a:ext uri="{FF2B5EF4-FFF2-40B4-BE49-F238E27FC236}">
                  <a16:creationId xmlns:a16="http://schemas.microsoft.com/office/drawing/2014/main" id="{DF9EBF3D-A670-4F98-2BAA-79B16CAD7436}"/>
                </a:ext>
              </a:extLst>
            </p:cNvPr>
            <p:cNvSpPr txBox="1"/>
            <p:nvPr/>
          </p:nvSpPr>
          <p:spPr>
            <a:xfrm>
              <a:off x="5307477" y="3722497"/>
              <a:ext cx="260182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600" b="1" dirty="0">
                  <a:solidFill>
                    <a:schemeClr val="bg1"/>
                  </a:solidFill>
                  <a:latin typeface="Interstate Light"/>
                  <a:cs typeface="Calibri"/>
                </a:rPr>
                <a:t>Natural Language Processing</a:t>
              </a:r>
            </a:p>
          </p:txBody>
        </p:sp>
        <p:sp>
          <p:nvSpPr>
            <p:cNvPr id="27" name="TextBox 26">
              <a:extLst>
                <a:ext uri="{FF2B5EF4-FFF2-40B4-BE49-F238E27FC236}">
                  <a16:creationId xmlns:a16="http://schemas.microsoft.com/office/drawing/2014/main" id="{D20E5176-29F3-3F1D-8B42-7301E2958C72}"/>
                </a:ext>
              </a:extLst>
            </p:cNvPr>
            <p:cNvSpPr txBox="1"/>
            <p:nvPr/>
          </p:nvSpPr>
          <p:spPr>
            <a:xfrm>
              <a:off x="8475087" y="3722496"/>
              <a:ext cx="288153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dirty="0">
                  <a:solidFill>
                    <a:schemeClr val="bg1"/>
                  </a:solidFill>
                  <a:latin typeface="Interstate Light"/>
                  <a:cs typeface="Calibri"/>
                </a:rPr>
                <a:t>Time Series Analysis/ Prediction</a:t>
              </a:r>
            </a:p>
          </p:txBody>
        </p:sp>
        <p:sp>
          <p:nvSpPr>
            <p:cNvPr id="5" name="Rectangle: Rounded Corners 4">
              <a:extLst>
                <a:ext uri="{FF2B5EF4-FFF2-40B4-BE49-F238E27FC236}">
                  <a16:creationId xmlns:a16="http://schemas.microsoft.com/office/drawing/2014/main" id="{D2C759C7-4A08-BFB6-BA70-B9DA03EECF90}"/>
                </a:ext>
              </a:extLst>
            </p:cNvPr>
            <p:cNvSpPr/>
            <p:nvPr/>
          </p:nvSpPr>
          <p:spPr>
            <a:xfrm>
              <a:off x="6771497" y="1802214"/>
              <a:ext cx="1252934" cy="1252934"/>
            </a:xfrm>
            <a:prstGeom prst="roundRect">
              <a:avLst/>
            </a:prstGeom>
            <a:blipFill dpi="0" rotWithShape="1">
              <a:blip r:embed="rId2">
                <a:extLst>
                  <a:ext uri="{837473B0-CC2E-450A-ABE3-18F120FF3D39}">
                    <a1611:picAttrSrcUrl xmlns:a1611="http://schemas.microsoft.com/office/drawing/2016/11/main" r:id="rId3"/>
                  </a:ext>
                </a:extLst>
              </a:blip>
              <a:srcRect/>
              <a:stretch>
                <a:fillRect/>
              </a:stretch>
            </a:blipFill>
            <a:ln>
              <a:solidFill>
                <a:schemeClr val="accent1">
                  <a:shade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Rounded Corners 27">
              <a:extLst>
                <a:ext uri="{FF2B5EF4-FFF2-40B4-BE49-F238E27FC236}">
                  <a16:creationId xmlns:a16="http://schemas.microsoft.com/office/drawing/2014/main" id="{EC5B752E-818C-CDFE-D24E-E33DF477DB0D}"/>
                </a:ext>
              </a:extLst>
            </p:cNvPr>
            <p:cNvSpPr/>
            <p:nvPr/>
          </p:nvSpPr>
          <p:spPr>
            <a:xfrm>
              <a:off x="8397263" y="1802214"/>
              <a:ext cx="1252934" cy="1252934"/>
            </a:xfrm>
            <a:prstGeom prst="roundRect">
              <a:avLst/>
            </a:prstGeom>
            <a:blipFill dpi="0" rotWithShape="1">
              <a:blip r:embed="rId4">
                <a:extLst>
                  <a:ext uri="{837473B0-CC2E-450A-ABE3-18F120FF3D39}">
                    <a1611:picAttrSrcUrl xmlns:a1611="http://schemas.microsoft.com/office/drawing/2016/11/main" r:id="rId5"/>
                  </a:ext>
                </a:extLst>
              </a:blip>
              <a:srcRect/>
              <a:stretch>
                <a:fillRect/>
              </a:stretch>
            </a:blipFill>
            <a:ln>
              <a:solidFill>
                <a:schemeClr val="accent1">
                  <a:shade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9" name="Rectangle: Rounded Corners 28">
              <a:extLst>
                <a:ext uri="{FF2B5EF4-FFF2-40B4-BE49-F238E27FC236}">
                  <a16:creationId xmlns:a16="http://schemas.microsoft.com/office/drawing/2014/main" id="{D7E55C0F-0E77-4804-5E8F-18D6245B16BA}"/>
                </a:ext>
              </a:extLst>
            </p:cNvPr>
            <p:cNvSpPr/>
            <p:nvPr/>
          </p:nvSpPr>
          <p:spPr>
            <a:xfrm>
              <a:off x="5145729" y="4496307"/>
              <a:ext cx="1252934" cy="1252934"/>
            </a:xfrm>
            <a:prstGeom prst="roundRect">
              <a:avLst/>
            </a:prstGeom>
            <a:blipFill dpi="0" rotWithShape="1">
              <a:blip r:embed="rId6">
                <a:extLst>
                  <a:ext uri="{837473B0-CC2E-450A-ABE3-18F120FF3D39}">
                    <a1611:picAttrSrcUrl xmlns:a1611="http://schemas.microsoft.com/office/drawing/2016/11/main" r:id="rId7"/>
                  </a:ext>
                </a:extLst>
              </a:blip>
              <a:srcRect/>
              <a:stretch>
                <a:fillRect/>
              </a:stretch>
            </a:blipFill>
            <a:ln>
              <a:solidFill>
                <a:schemeClr val="accent1">
                  <a:shade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Rectangle: Rounded Corners 29">
              <a:extLst>
                <a:ext uri="{FF2B5EF4-FFF2-40B4-BE49-F238E27FC236}">
                  <a16:creationId xmlns:a16="http://schemas.microsoft.com/office/drawing/2014/main" id="{93BF9729-7F34-BFC3-A4A9-40794F2F93C5}"/>
                </a:ext>
              </a:extLst>
            </p:cNvPr>
            <p:cNvSpPr/>
            <p:nvPr/>
          </p:nvSpPr>
          <p:spPr>
            <a:xfrm>
              <a:off x="6771496" y="4496307"/>
              <a:ext cx="1252934" cy="1252934"/>
            </a:xfrm>
            <a:prstGeom prst="roundRect">
              <a:avLst/>
            </a:prstGeom>
            <a:blipFill dpi="0" rotWithShape="1">
              <a:blip r:embed="rId8">
                <a:extLst>
                  <a:ext uri="{837473B0-CC2E-450A-ABE3-18F120FF3D39}">
                    <a1611:picAttrSrcUrl xmlns:a1611="http://schemas.microsoft.com/office/drawing/2016/11/main" r:id="rId9"/>
                  </a:ext>
                </a:extLst>
              </a:blip>
              <a:srcRect/>
              <a:stretch>
                <a:fillRect/>
              </a:stretch>
            </a:blipFill>
            <a:ln>
              <a:solidFill>
                <a:schemeClr val="accent1">
                  <a:shade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TextBox 31">
              <a:extLst>
                <a:ext uri="{FF2B5EF4-FFF2-40B4-BE49-F238E27FC236}">
                  <a16:creationId xmlns:a16="http://schemas.microsoft.com/office/drawing/2014/main" id="{18B1831E-C46C-76EC-134C-85DEDD040585}"/>
                </a:ext>
              </a:extLst>
            </p:cNvPr>
            <p:cNvSpPr txBox="1"/>
            <p:nvPr/>
          </p:nvSpPr>
          <p:spPr>
            <a:xfrm>
              <a:off x="6671120" y="3154786"/>
              <a:ext cx="145368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solidFill>
                    <a:schemeClr val="bg1"/>
                  </a:solidFill>
                  <a:latin typeface="Interstate Light"/>
                  <a:cs typeface="Calibri"/>
                </a:rPr>
                <a:t>Object Detection</a:t>
              </a:r>
            </a:p>
          </p:txBody>
        </p:sp>
        <p:sp>
          <p:nvSpPr>
            <p:cNvPr id="33" name="TextBox 32">
              <a:extLst>
                <a:ext uri="{FF2B5EF4-FFF2-40B4-BE49-F238E27FC236}">
                  <a16:creationId xmlns:a16="http://schemas.microsoft.com/office/drawing/2014/main" id="{BE5E268F-FC1F-63B4-4116-9FEA600A2E59}"/>
                </a:ext>
              </a:extLst>
            </p:cNvPr>
            <p:cNvSpPr txBox="1"/>
            <p:nvPr/>
          </p:nvSpPr>
          <p:spPr>
            <a:xfrm>
              <a:off x="8257538" y="3154785"/>
              <a:ext cx="15323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solidFill>
                    <a:schemeClr val="bg1"/>
                  </a:solidFill>
                  <a:latin typeface="Interstate Light"/>
                  <a:cs typeface="Calibri"/>
                </a:rPr>
                <a:t>Facial Recognition</a:t>
              </a:r>
            </a:p>
          </p:txBody>
        </p:sp>
        <p:cxnSp>
          <p:nvCxnSpPr>
            <p:cNvPr id="35" name="Connector: Elbow 34">
              <a:extLst>
                <a:ext uri="{FF2B5EF4-FFF2-40B4-BE49-F238E27FC236}">
                  <a16:creationId xmlns:a16="http://schemas.microsoft.com/office/drawing/2014/main" id="{D666F864-7E76-2232-67A1-6D7B39EAF6E7}"/>
                </a:ext>
              </a:extLst>
            </p:cNvPr>
            <p:cNvCxnSpPr>
              <a:stCxn id="21" idx="2"/>
              <a:endCxn id="5" idx="0"/>
            </p:cNvCxnSpPr>
            <p:nvPr/>
          </p:nvCxnSpPr>
          <p:spPr>
            <a:xfrm rot="5400000">
              <a:off x="7574130" y="1165496"/>
              <a:ext cx="460553" cy="812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7C35E838-1500-E898-2EFA-DA5998A15E56}"/>
                </a:ext>
              </a:extLst>
            </p:cNvPr>
            <p:cNvCxnSpPr>
              <a:stCxn id="21" idx="2"/>
              <a:endCxn id="28" idx="0"/>
            </p:cNvCxnSpPr>
            <p:nvPr/>
          </p:nvCxnSpPr>
          <p:spPr>
            <a:xfrm rot="16200000" flipH="1">
              <a:off x="8387012" y="1165495"/>
              <a:ext cx="460553" cy="812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D5A3B18-839B-3DCE-ACC9-7E551095E3C8}"/>
                </a:ext>
              </a:extLst>
            </p:cNvPr>
            <p:cNvSpPr txBox="1"/>
            <p:nvPr/>
          </p:nvSpPr>
          <p:spPr>
            <a:xfrm>
              <a:off x="5045352" y="5877416"/>
              <a:ext cx="145368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solidFill>
                    <a:schemeClr val="bg1"/>
                  </a:solidFill>
                  <a:latin typeface="Interstate Light"/>
                  <a:cs typeface="Calibri"/>
                </a:rPr>
                <a:t>Chatbots</a:t>
              </a:r>
            </a:p>
          </p:txBody>
        </p:sp>
        <p:sp>
          <p:nvSpPr>
            <p:cNvPr id="39" name="TextBox 38">
              <a:extLst>
                <a:ext uri="{FF2B5EF4-FFF2-40B4-BE49-F238E27FC236}">
                  <a16:creationId xmlns:a16="http://schemas.microsoft.com/office/drawing/2014/main" id="{A6E686D1-47B7-E56B-C55E-A36372A6D144}"/>
                </a:ext>
              </a:extLst>
            </p:cNvPr>
            <p:cNvSpPr txBox="1"/>
            <p:nvPr/>
          </p:nvSpPr>
          <p:spPr>
            <a:xfrm>
              <a:off x="6592860" y="5877416"/>
              <a:ext cx="16102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solidFill>
                    <a:schemeClr val="bg1"/>
                  </a:solidFill>
                  <a:latin typeface="Interstate Light"/>
                  <a:cs typeface="Calibri"/>
                </a:rPr>
                <a:t>Sentiment Analysis</a:t>
              </a:r>
            </a:p>
          </p:txBody>
        </p:sp>
        <p:cxnSp>
          <p:nvCxnSpPr>
            <p:cNvPr id="41" name="Connector: Elbow 40">
              <a:extLst>
                <a:ext uri="{FF2B5EF4-FFF2-40B4-BE49-F238E27FC236}">
                  <a16:creationId xmlns:a16="http://schemas.microsoft.com/office/drawing/2014/main" id="{EB0ACCA9-23DC-7C38-0050-3B0ED1B94DD3}"/>
                </a:ext>
              </a:extLst>
            </p:cNvPr>
            <p:cNvCxnSpPr>
              <a:stCxn id="25" idx="2"/>
              <a:endCxn id="29" idx="0"/>
            </p:cNvCxnSpPr>
            <p:nvPr/>
          </p:nvCxnSpPr>
          <p:spPr>
            <a:xfrm rot="5400000">
              <a:off x="5972665" y="3860582"/>
              <a:ext cx="435256" cy="8361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A647584B-6DC1-B41F-6781-B8E26D93F5ED}"/>
                </a:ext>
              </a:extLst>
            </p:cNvPr>
            <p:cNvCxnSpPr>
              <a:stCxn id="25" idx="2"/>
              <a:endCxn id="30" idx="0"/>
            </p:cNvCxnSpPr>
            <p:nvPr/>
          </p:nvCxnSpPr>
          <p:spPr>
            <a:xfrm rot="16200000" flipH="1">
              <a:off x="6785548" y="3883892"/>
              <a:ext cx="435256" cy="78957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Rounded Corners 49">
              <a:extLst>
                <a:ext uri="{FF2B5EF4-FFF2-40B4-BE49-F238E27FC236}">
                  <a16:creationId xmlns:a16="http://schemas.microsoft.com/office/drawing/2014/main" id="{FD5F3517-6D74-5F17-9FDB-A1E7FDF588AF}"/>
                </a:ext>
              </a:extLst>
            </p:cNvPr>
            <p:cNvSpPr/>
            <p:nvPr/>
          </p:nvSpPr>
          <p:spPr>
            <a:xfrm>
              <a:off x="8497640" y="4496307"/>
              <a:ext cx="1252934" cy="1252934"/>
            </a:xfrm>
            <a:prstGeom prst="roundRect">
              <a:avLst/>
            </a:prstGeom>
            <a:blipFill dpi="0" rotWithShape="1">
              <a:blip r:embed="rId10">
                <a:extLst>
                  <a:ext uri="{837473B0-CC2E-450A-ABE3-18F120FF3D39}">
                    <a1611:picAttrSrcUrl xmlns:a1611="http://schemas.microsoft.com/office/drawing/2016/11/main" r:id="rId11"/>
                  </a:ext>
                </a:extLst>
              </a:blip>
              <a:srcRect/>
              <a:stretch>
                <a:fillRect/>
              </a:stretch>
            </a:blipFill>
            <a:ln>
              <a:solidFill>
                <a:schemeClr val="accent1">
                  <a:shade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1" name="Rectangle: Rounded Corners 50">
              <a:extLst>
                <a:ext uri="{FF2B5EF4-FFF2-40B4-BE49-F238E27FC236}">
                  <a16:creationId xmlns:a16="http://schemas.microsoft.com/office/drawing/2014/main" id="{C78ADA4D-7146-6C0D-56BA-546D73ADC057}"/>
                </a:ext>
              </a:extLst>
            </p:cNvPr>
            <p:cNvSpPr/>
            <p:nvPr/>
          </p:nvSpPr>
          <p:spPr>
            <a:xfrm>
              <a:off x="10123407" y="4496307"/>
              <a:ext cx="1252934" cy="1252934"/>
            </a:xfrm>
            <a:prstGeom prst="roundRect">
              <a:avLst/>
            </a:prstGeom>
            <a:blipFill dpi="0" rotWithShape="1">
              <a:blip r:embed="rId12">
                <a:extLst>
                  <a:ext uri="{837473B0-CC2E-450A-ABE3-18F120FF3D39}">
                    <a1611:picAttrSrcUrl xmlns:a1611="http://schemas.microsoft.com/office/drawing/2016/11/main" r:id="rId13"/>
                  </a:ext>
                </a:extLst>
              </a:blip>
              <a:srcRect/>
              <a:stretch>
                <a:fillRect/>
              </a:stretch>
            </a:blipFill>
            <a:ln>
              <a:solidFill>
                <a:schemeClr val="accent1">
                  <a:shade val="5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2" name="TextBox 51">
              <a:extLst>
                <a:ext uri="{FF2B5EF4-FFF2-40B4-BE49-F238E27FC236}">
                  <a16:creationId xmlns:a16="http://schemas.microsoft.com/office/drawing/2014/main" id="{F7E0296E-07D8-C1F2-7F67-C5A9E9BD1080}"/>
                </a:ext>
              </a:extLst>
            </p:cNvPr>
            <p:cNvSpPr txBox="1"/>
            <p:nvPr/>
          </p:nvSpPr>
          <p:spPr>
            <a:xfrm>
              <a:off x="8397263" y="5877416"/>
              <a:ext cx="145368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solidFill>
                    <a:schemeClr val="bg1"/>
                  </a:solidFill>
                  <a:latin typeface="Interstate Light"/>
                  <a:cs typeface="Calibri"/>
                </a:rPr>
                <a:t>Volatility of Cryptocurrency</a:t>
              </a:r>
            </a:p>
          </p:txBody>
        </p:sp>
        <p:sp>
          <p:nvSpPr>
            <p:cNvPr id="53" name="TextBox 52">
              <a:extLst>
                <a:ext uri="{FF2B5EF4-FFF2-40B4-BE49-F238E27FC236}">
                  <a16:creationId xmlns:a16="http://schemas.microsoft.com/office/drawing/2014/main" id="{159A283D-0839-9FAC-012D-08C471A2766A}"/>
                </a:ext>
              </a:extLst>
            </p:cNvPr>
            <p:cNvSpPr txBox="1"/>
            <p:nvPr/>
          </p:nvSpPr>
          <p:spPr>
            <a:xfrm>
              <a:off x="9944771" y="5877416"/>
              <a:ext cx="161020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dirty="0">
                  <a:solidFill>
                    <a:schemeClr val="bg1"/>
                  </a:solidFill>
                  <a:latin typeface="Interstate Light"/>
                  <a:cs typeface="Calibri"/>
                </a:rPr>
                <a:t>Weather Forecasting</a:t>
              </a:r>
            </a:p>
          </p:txBody>
        </p:sp>
        <p:cxnSp>
          <p:nvCxnSpPr>
            <p:cNvPr id="55" name="Connector: Elbow 54">
              <a:extLst>
                <a:ext uri="{FF2B5EF4-FFF2-40B4-BE49-F238E27FC236}">
                  <a16:creationId xmlns:a16="http://schemas.microsoft.com/office/drawing/2014/main" id="{1FD6951C-75A9-D1F4-3629-242BB33021F4}"/>
                </a:ext>
              </a:extLst>
            </p:cNvPr>
            <p:cNvCxnSpPr>
              <a:stCxn id="27" idx="2"/>
              <a:endCxn id="50" idx="0"/>
            </p:cNvCxnSpPr>
            <p:nvPr/>
          </p:nvCxnSpPr>
          <p:spPr>
            <a:xfrm rot="5400000">
              <a:off x="9302353" y="3882805"/>
              <a:ext cx="435257" cy="79174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CC989BC1-D267-6E53-2CEE-7B8FBB1795AF}"/>
                </a:ext>
              </a:extLst>
            </p:cNvPr>
            <p:cNvCxnSpPr>
              <a:stCxn id="27" idx="2"/>
              <a:endCxn id="51" idx="0"/>
            </p:cNvCxnSpPr>
            <p:nvPr/>
          </p:nvCxnSpPr>
          <p:spPr>
            <a:xfrm rot="16200000" flipH="1">
              <a:off x="10115236" y="3861668"/>
              <a:ext cx="435257" cy="8340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68308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B84406F-A60C-EDD4-A8EC-1A7A3F9F42E9}"/>
              </a:ext>
            </a:extLst>
          </p:cNvPr>
          <p:cNvSpPr txBox="1"/>
          <p:nvPr/>
        </p:nvSpPr>
        <p:spPr>
          <a:xfrm>
            <a:off x="752475" y="292038"/>
            <a:ext cx="3327400" cy="276999"/>
          </a:xfrm>
          <a:prstGeom prst="rect">
            <a:avLst/>
          </a:prstGeom>
          <a:noFill/>
        </p:spPr>
        <p:txBody>
          <a:bodyPr wrap="square" lIns="91440" tIns="45720" rIns="91440" bIns="45720" anchor="t">
            <a:spAutoFit/>
          </a:bodyPr>
          <a:lstStyle/>
          <a:p>
            <a:r>
              <a:rPr lang="en-US" sz="1200" dirty="0">
                <a:solidFill>
                  <a:schemeClr val="accent1"/>
                </a:solidFill>
                <a:latin typeface="Interstate Light"/>
                <a:cs typeface="Calibri"/>
              </a:rPr>
              <a:t>Demystifying AI: Concepts &amp; Applications</a:t>
            </a:r>
            <a:endParaRPr lang="en-GB" sz="1200" dirty="0">
              <a:solidFill>
                <a:schemeClr val="accent1"/>
              </a:solidFill>
              <a:latin typeface="Interstate Light"/>
              <a:cs typeface="Calibri"/>
            </a:endParaRPr>
          </a:p>
        </p:txBody>
      </p:sp>
      <p:sp>
        <p:nvSpPr>
          <p:cNvPr id="9" name="Rectangle 8">
            <a:extLst>
              <a:ext uri="{FF2B5EF4-FFF2-40B4-BE49-F238E27FC236}">
                <a16:creationId xmlns:a16="http://schemas.microsoft.com/office/drawing/2014/main" id="{33ED571B-93BD-ECAA-4D33-5A8DE87A4925}"/>
              </a:ext>
            </a:extLst>
          </p:cNvPr>
          <p:cNvSpPr/>
          <p:nvPr/>
        </p:nvSpPr>
        <p:spPr>
          <a:xfrm>
            <a:off x="530731" y="349446"/>
            <a:ext cx="88105" cy="2944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447BEFD-B9C3-E554-81AC-77EFDCC1BD42}"/>
              </a:ext>
            </a:extLst>
          </p:cNvPr>
          <p:cNvSpPr>
            <a:spLocks noGrp="1"/>
          </p:cNvSpPr>
          <p:nvPr>
            <p:ph type="title"/>
          </p:nvPr>
        </p:nvSpPr>
        <p:spPr>
          <a:xfrm>
            <a:off x="848800" y="752165"/>
            <a:ext cx="4978068" cy="777176"/>
          </a:xfrm>
        </p:spPr>
        <p:txBody>
          <a:bodyPr vert="horz" lIns="0" tIns="45720" rIns="91440" bIns="45720" rtlCol="0" anchor="t" anchorCtr="0">
            <a:noAutofit/>
          </a:bodyPr>
          <a:lstStyle/>
          <a:p>
            <a:r>
              <a:rPr lang="en-US" sz="3200" b="1" dirty="0">
                <a:solidFill>
                  <a:srgbClr val="D1D5DB"/>
                </a:solidFill>
                <a:latin typeface="Söhne"/>
              </a:rPr>
              <a:t>Navigating the AI continuum</a:t>
            </a:r>
            <a:endParaRPr lang="en-GB" sz="3200" b="1" dirty="0">
              <a:solidFill>
                <a:srgbClr val="D1D5DB"/>
              </a:solidFill>
              <a:latin typeface="Söhne"/>
            </a:endParaRPr>
          </a:p>
        </p:txBody>
      </p:sp>
      <p:sp>
        <p:nvSpPr>
          <p:cNvPr id="2" name="Rectangle: Rounded Corners 1">
            <a:extLst>
              <a:ext uri="{FF2B5EF4-FFF2-40B4-BE49-F238E27FC236}">
                <a16:creationId xmlns:a16="http://schemas.microsoft.com/office/drawing/2014/main" id="{BA7DB843-42F6-DE54-15A7-05FF197E3229}"/>
              </a:ext>
            </a:extLst>
          </p:cNvPr>
          <p:cNvSpPr/>
          <p:nvPr/>
        </p:nvSpPr>
        <p:spPr>
          <a:xfrm>
            <a:off x="848800" y="2035683"/>
            <a:ext cx="5153166" cy="3819835"/>
          </a:xfrm>
          <a:prstGeom prst="roundRect">
            <a:avLst>
              <a:gd name="adj" fmla="val 50000"/>
            </a:avLst>
          </a:prstGeom>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269A7429-E515-3E8A-D624-61C9AAD4BF18}"/>
              </a:ext>
            </a:extLst>
          </p:cNvPr>
          <p:cNvSpPr txBox="1"/>
          <p:nvPr/>
        </p:nvSpPr>
        <p:spPr>
          <a:xfrm>
            <a:off x="1951642" y="2214513"/>
            <a:ext cx="2947481" cy="492443"/>
          </a:xfrm>
          <a:prstGeom prst="rect">
            <a:avLst/>
          </a:prstGeom>
          <a:noFill/>
        </p:spPr>
        <p:txBody>
          <a:bodyPr wrap="square">
            <a:spAutoFit/>
          </a:bodyPr>
          <a:lstStyle>
            <a:defPPr>
              <a:defRPr lang="en-GB"/>
            </a:defPPr>
            <a:lvl1pPr>
              <a:defRPr sz="2800" b="1" i="0">
                <a:solidFill>
                  <a:srgbClr val="2E2E38"/>
                </a:solidFill>
                <a:effectLst/>
                <a:latin typeface="Söhne"/>
              </a:defRPr>
            </a:lvl1pPr>
          </a:lstStyle>
          <a:p>
            <a:r>
              <a:rPr lang="en-US" sz="2500" dirty="0"/>
              <a:t>Artificial Intelligence</a:t>
            </a:r>
          </a:p>
        </p:txBody>
      </p:sp>
      <p:sp>
        <p:nvSpPr>
          <p:cNvPr id="6" name="Rectangle: Rounded Corners 5">
            <a:extLst>
              <a:ext uri="{FF2B5EF4-FFF2-40B4-BE49-F238E27FC236}">
                <a16:creationId xmlns:a16="http://schemas.microsoft.com/office/drawing/2014/main" id="{13E26468-CC04-95B2-4A6C-99F9F85AB019}"/>
              </a:ext>
            </a:extLst>
          </p:cNvPr>
          <p:cNvSpPr/>
          <p:nvPr/>
        </p:nvSpPr>
        <p:spPr>
          <a:xfrm>
            <a:off x="1188182" y="2753958"/>
            <a:ext cx="4434405" cy="2919869"/>
          </a:xfrm>
          <a:prstGeom prst="roundRect">
            <a:avLst>
              <a:gd name="adj" fmla="val 50000"/>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Box 10">
            <a:extLst>
              <a:ext uri="{FF2B5EF4-FFF2-40B4-BE49-F238E27FC236}">
                <a16:creationId xmlns:a16="http://schemas.microsoft.com/office/drawing/2014/main" id="{C4B4B213-BDFC-C37A-DD29-FA52D3A9E97A}"/>
              </a:ext>
            </a:extLst>
          </p:cNvPr>
          <p:cNvSpPr txBox="1"/>
          <p:nvPr/>
        </p:nvSpPr>
        <p:spPr>
          <a:xfrm>
            <a:off x="2107312" y="2866547"/>
            <a:ext cx="2636139" cy="492443"/>
          </a:xfrm>
          <a:prstGeom prst="rect">
            <a:avLst/>
          </a:prstGeom>
          <a:noFill/>
        </p:spPr>
        <p:txBody>
          <a:bodyPr wrap="square">
            <a:spAutoFit/>
          </a:bodyPr>
          <a:lstStyle>
            <a:defPPr>
              <a:defRPr lang="en-GB"/>
            </a:defPPr>
            <a:lvl1pPr>
              <a:defRPr sz="2600" b="1" i="0">
                <a:solidFill>
                  <a:srgbClr val="2E2E38"/>
                </a:solidFill>
                <a:effectLst/>
                <a:latin typeface="Söhne"/>
              </a:defRPr>
            </a:lvl1pPr>
          </a:lstStyle>
          <a:p>
            <a:r>
              <a:rPr lang="en-US" dirty="0"/>
              <a:t>Machine Learning</a:t>
            </a:r>
          </a:p>
        </p:txBody>
      </p:sp>
      <p:sp>
        <p:nvSpPr>
          <p:cNvPr id="12" name="Rectangle: Rounded Corners 11">
            <a:extLst>
              <a:ext uri="{FF2B5EF4-FFF2-40B4-BE49-F238E27FC236}">
                <a16:creationId xmlns:a16="http://schemas.microsoft.com/office/drawing/2014/main" id="{F4FF61DA-7DB6-7ABC-B22D-989F5AD0DB39}"/>
              </a:ext>
            </a:extLst>
          </p:cNvPr>
          <p:cNvSpPr/>
          <p:nvPr/>
        </p:nvSpPr>
        <p:spPr>
          <a:xfrm>
            <a:off x="1675651" y="3471906"/>
            <a:ext cx="3450826" cy="2017095"/>
          </a:xfrm>
          <a:prstGeom prst="roundRect">
            <a:avLst>
              <a:gd name="adj" fmla="val 50000"/>
            </a:avLst>
          </a:prstGeom>
          <a:solidFill>
            <a:srgbClr val="B2B2B2"/>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A947C6FE-5B77-8665-9A34-CFA984BE7D5C}"/>
              </a:ext>
            </a:extLst>
          </p:cNvPr>
          <p:cNvSpPr txBox="1"/>
          <p:nvPr/>
        </p:nvSpPr>
        <p:spPr>
          <a:xfrm>
            <a:off x="2275662" y="3579108"/>
            <a:ext cx="2357743" cy="492443"/>
          </a:xfrm>
          <a:prstGeom prst="rect">
            <a:avLst/>
          </a:prstGeom>
          <a:noFill/>
        </p:spPr>
        <p:txBody>
          <a:bodyPr wrap="square">
            <a:spAutoFit/>
          </a:bodyPr>
          <a:lstStyle>
            <a:defPPr>
              <a:defRPr lang="en-GB"/>
            </a:defPPr>
            <a:lvl1pPr>
              <a:defRPr sz="2600" b="1" i="0">
                <a:solidFill>
                  <a:srgbClr val="2E2E38"/>
                </a:solidFill>
                <a:effectLst/>
                <a:latin typeface="Söhne"/>
              </a:defRPr>
            </a:lvl1pPr>
          </a:lstStyle>
          <a:p>
            <a:r>
              <a:rPr lang="en-US" dirty="0"/>
              <a:t>Deep Learning</a:t>
            </a:r>
          </a:p>
        </p:txBody>
      </p:sp>
      <p:cxnSp>
        <p:nvCxnSpPr>
          <p:cNvPr id="17" name="Connector: Elbow 16">
            <a:extLst>
              <a:ext uri="{FF2B5EF4-FFF2-40B4-BE49-F238E27FC236}">
                <a16:creationId xmlns:a16="http://schemas.microsoft.com/office/drawing/2014/main" id="{E590D9E3-1D2B-E5F5-46FA-117DA1CDCF9E}"/>
              </a:ext>
            </a:extLst>
          </p:cNvPr>
          <p:cNvCxnSpPr>
            <a:cxnSpLocks/>
            <a:stCxn id="7" idx="3"/>
            <a:endCxn id="21" idx="1"/>
          </p:cNvCxnSpPr>
          <p:nvPr/>
        </p:nvCxnSpPr>
        <p:spPr>
          <a:xfrm flipV="1">
            <a:off x="4899123" y="2196178"/>
            <a:ext cx="1740067" cy="264557"/>
          </a:xfrm>
          <a:prstGeom prst="bentConnector3">
            <a:avLst/>
          </a:prstGeom>
          <a:ln w="158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5AB9040D-3A4C-3DA5-5653-A95EF9A26EA5}"/>
              </a:ext>
            </a:extLst>
          </p:cNvPr>
          <p:cNvCxnSpPr>
            <a:cxnSpLocks/>
            <a:stCxn id="11" idx="3"/>
            <a:endCxn id="16" idx="1"/>
          </p:cNvCxnSpPr>
          <p:nvPr/>
        </p:nvCxnSpPr>
        <p:spPr>
          <a:xfrm>
            <a:off x="4743451" y="3112769"/>
            <a:ext cx="1895739" cy="401029"/>
          </a:xfrm>
          <a:prstGeom prst="bentConnector3">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57422DA-3FB3-C3D6-B67A-84C7442BD733}"/>
              </a:ext>
            </a:extLst>
          </p:cNvPr>
          <p:cNvSpPr txBox="1"/>
          <p:nvPr/>
        </p:nvSpPr>
        <p:spPr>
          <a:xfrm>
            <a:off x="6639190" y="4408475"/>
            <a:ext cx="4840202" cy="1021556"/>
          </a:xfrm>
          <a:prstGeom prst="roundRect">
            <a:avLst/>
          </a:prstGeom>
          <a:noFill/>
          <a:ln w="15875">
            <a:solidFill>
              <a:srgbClr val="B2B2B2"/>
            </a:solidFill>
            <a:prstDash val="sysDash"/>
          </a:ln>
        </p:spPr>
        <p:txBody>
          <a:bodyPr wrap="square">
            <a:spAutoFit/>
          </a:bodyPr>
          <a:lstStyle/>
          <a:p>
            <a:pPr algn="l"/>
            <a:r>
              <a:rPr lang="en-US" dirty="0">
                <a:solidFill>
                  <a:srgbClr val="D1D5DB"/>
                </a:solidFill>
                <a:latin typeface="Söhne"/>
              </a:rPr>
              <a:t>D</a:t>
            </a:r>
            <a:r>
              <a:rPr lang="en-US" b="0" i="0" dirty="0">
                <a:solidFill>
                  <a:srgbClr val="D1D5DB"/>
                </a:solidFill>
                <a:effectLst/>
                <a:latin typeface="Söhne"/>
              </a:rPr>
              <a:t>evelopment of programs that train Artificial Neural Networks (ANN) to make useful predictions using input data.</a:t>
            </a:r>
            <a:endParaRPr lang="en-US" i="0" dirty="0">
              <a:solidFill>
                <a:schemeClr val="bg1"/>
              </a:solidFill>
              <a:effectLst/>
              <a:latin typeface="Söhne"/>
            </a:endParaRPr>
          </a:p>
        </p:txBody>
      </p:sp>
      <p:cxnSp>
        <p:nvCxnSpPr>
          <p:cNvPr id="54" name="Connector: Elbow 53">
            <a:extLst>
              <a:ext uri="{FF2B5EF4-FFF2-40B4-BE49-F238E27FC236}">
                <a16:creationId xmlns:a16="http://schemas.microsoft.com/office/drawing/2014/main" id="{C8FFB11B-9918-65FB-8C73-C8E17E5A6738}"/>
              </a:ext>
            </a:extLst>
          </p:cNvPr>
          <p:cNvCxnSpPr>
            <a:stCxn id="13" idx="3"/>
            <a:endCxn id="48" idx="1"/>
          </p:cNvCxnSpPr>
          <p:nvPr/>
        </p:nvCxnSpPr>
        <p:spPr>
          <a:xfrm>
            <a:off x="4633405" y="3825330"/>
            <a:ext cx="2005785" cy="1093923"/>
          </a:xfrm>
          <a:prstGeom prst="bentConnector3">
            <a:avLst/>
          </a:prstGeom>
          <a:ln w="15875">
            <a:solidFill>
              <a:srgbClr val="B2B2B2"/>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9F95A21-7583-1E0A-F5E7-6D69A3F4447B}"/>
              </a:ext>
            </a:extLst>
          </p:cNvPr>
          <p:cNvSpPr txBox="1"/>
          <p:nvPr/>
        </p:nvSpPr>
        <p:spPr>
          <a:xfrm>
            <a:off x="6639190" y="3003020"/>
            <a:ext cx="4840202" cy="1021556"/>
          </a:xfrm>
          <a:prstGeom prst="roundRect">
            <a:avLst/>
          </a:prstGeom>
          <a:noFill/>
          <a:ln w="15875">
            <a:solidFill>
              <a:schemeClr val="bg1"/>
            </a:solidFill>
            <a:prstDash val="sysDash"/>
          </a:ln>
        </p:spPr>
        <p:txBody>
          <a:bodyPr wrap="square">
            <a:spAutoFit/>
          </a:bodyPr>
          <a:lstStyle/>
          <a:p>
            <a:pPr algn="l"/>
            <a:r>
              <a:rPr lang="en-US" dirty="0">
                <a:solidFill>
                  <a:srgbClr val="D1D5DB"/>
                </a:solidFill>
                <a:latin typeface="Söhne"/>
              </a:rPr>
              <a:t>D</a:t>
            </a:r>
            <a:r>
              <a:rPr lang="en-US" b="0" i="0" dirty="0">
                <a:solidFill>
                  <a:srgbClr val="D1D5DB"/>
                </a:solidFill>
                <a:effectLst/>
                <a:latin typeface="Söhne"/>
              </a:rPr>
              <a:t>evelopment of </a:t>
            </a:r>
            <a:r>
              <a:rPr lang="en-US" b="1" i="0" dirty="0">
                <a:solidFill>
                  <a:srgbClr val="FFFF00"/>
                </a:solidFill>
                <a:effectLst/>
                <a:latin typeface="Söhne"/>
              </a:rPr>
              <a:t>programs</a:t>
            </a:r>
            <a:r>
              <a:rPr lang="en-US" b="0" i="0" dirty="0">
                <a:solidFill>
                  <a:srgbClr val="D1D5DB"/>
                </a:solidFill>
                <a:effectLst/>
                <a:latin typeface="Söhne"/>
              </a:rPr>
              <a:t> that </a:t>
            </a:r>
            <a:r>
              <a:rPr lang="en-US" b="1" i="0" dirty="0">
                <a:solidFill>
                  <a:srgbClr val="FFFF00"/>
                </a:solidFill>
                <a:effectLst/>
                <a:latin typeface="Söhne"/>
              </a:rPr>
              <a:t>train models</a:t>
            </a:r>
            <a:r>
              <a:rPr lang="en-US" b="0" i="0" dirty="0">
                <a:solidFill>
                  <a:srgbClr val="D1D5DB"/>
                </a:solidFill>
                <a:effectLst/>
                <a:latin typeface="Söhne"/>
              </a:rPr>
              <a:t> to make useful </a:t>
            </a:r>
            <a:r>
              <a:rPr lang="en-US" b="1" i="0" dirty="0">
                <a:solidFill>
                  <a:srgbClr val="FFFF00"/>
                </a:solidFill>
                <a:effectLst/>
                <a:latin typeface="Söhne"/>
              </a:rPr>
              <a:t>predictions</a:t>
            </a:r>
            <a:r>
              <a:rPr lang="en-US" b="0" i="0" dirty="0">
                <a:solidFill>
                  <a:srgbClr val="D1D5DB"/>
                </a:solidFill>
                <a:effectLst/>
                <a:latin typeface="Söhne"/>
              </a:rPr>
              <a:t> using input data. The models involved are usually </a:t>
            </a:r>
            <a:r>
              <a:rPr lang="en-US" b="1" i="0" dirty="0">
                <a:solidFill>
                  <a:srgbClr val="FFFF00"/>
                </a:solidFill>
                <a:effectLst/>
                <a:latin typeface="Söhne"/>
              </a:rPr>
              <a:t>statistical models</a:t>
            </a:r>
            <a:r>
              <a:rPr lang="en-US" b="0" i="0" dirty="0">
                <a:solidFill>
                  <a:srgbClr val="D1D5DB"/>
                </a:solidFill>
                <a:effectLst/>
                <a:latin typeface="Söhne"/>
              </a:rPr>
              <a:t>.</a:t>
            </a:r>
            <a:endParaRPr lang="en-US" i="0" dirty="0">
              <a:solidFill>
                <a:schemeClr val="bg1"/>
              </a:solidFill>
              <a:effectLst/>
              <a:latin typeface="Söhne"/>
            </a:endParaRPr>
          </a:p>
        </p:txBody>
      </p:sp>
      <p:sp>
        <p:nvSpPr>
          <p:cNvPr id="21" name="TextBox 20">
            <a:extLst>
              <a:ext uri="{FF2B5EF4-FFF2-40B4-BE49-F238E27FC236}">
                <a16:creationId xmlns:a16="http://schemas.microsoft.com/office/drawing/2014/main" id="{BC9B0D46-351D-F25B-44BF-CF86DD3969A2}"/>
              </a:ext>
            </a:extLst>
          </p:cNvPr>
          <p:cNvSpPr txBox="1"/>
          <p:nvPr/>
        </p:nvSpPr>
        <p:spPr>
          <a:xfrm>
            <a:off x="6639190" y="1685400"/>
            <a:ext cx="4840202" cy="1021556"/>
          </a:xfrm>
          <a:prstGeom prst="roundRect">
            <a:avLst/>
          </a:prstGeom>
          <a:noFill/>
          <a:ln w="15875">
            <a:solidFill>
              <a:schemeClr val="accent1">
                <a:shade val="50000"/>
              </a:schemeClr>
            </a:solidFill>
            <a:prstDash val="sysDash"/>
          </a:ln>
        </p:spPr>
        <p:txBody>
          <a:bodyPr wrap="square">
            <a:spAutoFit/>
          </a:bodyPr>
          <a:lstStyle/>
          <a:p>
            <a:pPr algn="l"/>
            <a:r>
              <a:rPr lang="en-US" dirty="0">
                <a:solidFill>
                  <a:srgbClr val="D1D5DB"/>
                </a:solidFill>
                <a:latin typeface="Söhne"/>
              </a:rPr>
              <a:t>E</a:t>
            </a:r>
            <a:r>
              <a:rPr lang="en-US" b="0" i="0" dirty="0">
                <a:solidFill>
                  <a:srgbClr val="D1D5DB"/>
                </a:solidFill>
                <a:effectLst/>
                <a:latin typeface="Söhne"/>
              </a:rPr>
              <a:t>ncompasses various </a:t>
            </a:r>
            <a:r>
              <a:rPr lang="en-US" b="1" i="0" dirty="0">
                <a:solidFill>
                  <a:srgbClr val="FFFF00"/>
                </a:solidFill>
                <a:effectLst/>
                <a:latin typeface="Söhne"/>
              </a:rPr>
              <a:t>techniques</a:t>
            </a:r>
            <a:r>
              <a:rPr lang="en-US" b="0" i="0" dirty="0">
                <a:solidFill>
                  <a:srgbClr val="D1D5DB"/>
                </a:solidFill>
                <a:effectLst/>
                <a:latin typeface="Söhne"/>
              </a:rPr>
              <a:t>, </a:t>
            </a:r>
            <a:r>
              <a:rPr lang="en-US" b="1" i="0" dirty="0">
                <a:solidFill>
                  <a:srgbClr val="FFFF00"/>
                </a:solidFill>
                <a:effectLst/>
                <a:latin typeface="Söhne"/>
              </a:rPr>
              <a:t>algorithms</a:t>
            </a:r>
            <a:r>
              <a:rPr lang="en-US" b="0" i="0" dirty="0">
                <a:solidFill>
                  <a:srgbClr val="D1D5DB"/>
                </a:solidFill>
                <a:effectLst/>
                <a:latin typeface="Söhne"/>
              </a:rPr>
              <a:t>, and </a:t>
            </a:r>
            <a:r>
              <a:rPr lang="en-US" b="1" i="0" dirty="0">
                <a:solidFill>
                  <a:srgbClr val="FFFF00"/>
                </a:solidFill>
                <a:effectLst/>
                <a:latin typeface="Söhne"/>
              </a:rPr>
              <a:t>approaches</a:t>
            </a:r>
            <a:r>
              <a:rPr lang="en-US" b="0" i="0" dirty="0">
                <a:solidFill>
                  <a:srgbClr val="D1D5DB"/>
                </a:solidFill>
                <a:effectLst/>
                <a:latin typeface="Söhne"/>
              </a:rPr>
              <a:t> to enable machines to simulate human intelligence.</a:t>
            </a:r>
            <a:endParaRPr lang="en-US" i="0" dirty="0">
              <a:solidFill>
                <a:schemeClr val="bg1"/>
              </a:solidFill>
              <a:effectLst/>
              <a:latin typeface="Söhne"/>
            </a:endParaRPr>
          </a:p>
        </p:txBody>
      </p:sp>
    </p:spTree>
    <p:extLst>
      <p:ext uri="{BB962C8B-B14F-4D97-AF65-F5344CB8AC3E}">
        <p14:creationId xmlns:p14="http://schemas.microsoft.com/office/powerpoint/2010/main" val="1980732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B84406F-A60C-EDD4-A8EC-1A7A3F9F42E9}"/>
              </a:ext>
            </a:extLst>
          </p:cNvPr>
          <p:cNvSpPr txBox="1"/>
          <p:nvPr/>
        </p:nvSpPr>
        <p:spPr>
          <a:xfrm>
            <a:off x="752475" y="292038"/>
            <a:ext cx="3327400" cy="276999"/>
          </a:xfrm>
          <a:prstGeom prst="rect">
            <a:avLst/>
          </a:prstGeom>
          <a:noFill/>
        </p:spPr>
        <p:txBody>
          <a:bodyPr wrap="square" lIns="91440" tIns="45720" rIns="91440" bIns="45720" anchor="t">
            <a:spAutoFit/>
          </a:bodyPr>
          <a:lstStyle/>
          <a:p>
            <a:r>
              <a:rPr lang="en-US" sz="1200" dirty="0">
                <a:solidFill>
                  <a:schemeClr val="accent1"/>
                </a:solidFill>
                <a:latin typeface="Interstate Light"/>
                <a:cs typeface="Calibri"/>
              </a:rPr>
              <a:t>Demystifying AI: Concepts &amp; Applications</a:t>
            </a:r>
            <a:endParaRPr lang="en-GB" sz="1200" dirty="0">
              <a:solidFill>
                <a:schemeClr val="accent1"/>
              </a:solidFill>
              <a:latin typeface="Interstate Light"/>
              <a:cs typeface="Calibri"/>
            </a:endParaRPr>
          </a:p>
        </p:txBody>
      </p:sp>
      <p:sp>
        <p:nvSpPr>
          <p:cNvPr id="9" name="Rectangle 8">
            <a:extLst>
              <a:ext uri="{FF2B5EF4-FFF2-40B4-BE49-F238E27FC236}">
                <a16:creationId xmlns:a16="http://schemas.microsoft.com/office/drawing/2014/main" id="{33ED571B-93BD-ECAA-4D33-5A8DE87A4925}"/>
              </a:ext>
            </a:extLst>
          </p:cNvPr>
          <p:cNvSpPr/>
          <p:nvPr/>
        </p:nvSpPr>
        <p:spPr>
          <a:xfrm>
            <a:off x="530731" y="349446"/>
            <a:ext cx="88105" cy="2944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447BEFD-B9C3-E554-81AC-77EFDCC1BD42}"/>
              </a:ext>
            </a:extLst>
          </p:cNvPr>
          <p:cNvSpPr>
            <a:spLocks noGrp="1"/>
          </p:cNvSpPr>
          <p:nvPr>
            <p:ph type="title"/>
          </p:nvPr>
        </p:nvSpPr>
        <p:spPr>
          <a:xfrm>
            <a:off x="848799" y="752164"/>
            <a:ext cx="5638800" cy="930291"/>
          </a:xfrm>
        </p:spPr>
        <p:txBody>
          <a:bodyPr vert="horz" lIns="0" tIns="45720" rIns="91440" bIns="45720" rtlCol="0" anchor="t" anchorCtr="0">
            <a:noAutofit/>
          </a:bodyPr>
          <a:lstStyle/>
          <a:p>
            <a:r>
              <a:rPr lang="en-US" sz="3200" b="1" dirty="0">
                <a:solidFill>
                  <a:srgbClr val="D1D5DB"/>
                </a:solidFill>
                <a:latin typeface="Söhne"/>
              </a:rPr>
              <a:t>Navigating the AI continuum: Image Classification using ANNs</a:t>
            </a:r>
            <a:endParaRPr lang="en-GB" sz="3200" b="1" dirty="0">
              <a:solidFill>
                <a:srgbClr val="D1D5DB"/>
              </a:solidFill>
              <a:latin typeface="Söhne"/>
            </a:endParaRPr>
          </a:p>
        </p:txBody>
      </p:sp>
      <p:grpSp>
        <p:nvGrpSpPr>
          <p:cNvPr id="18" name="Group 17">
            <a:extLst>
              <a:ext uri="{FF2B5EF4-FFF2-40B4-BE49-F238E27FC236}">
                <a16:creationId xmlns:a16="http://schemas.microsoft.com/office/drawing/2014/main" id="{8DD955A0-6134-0ACE-9B94-8E7FD3DD557A}"/>
              </a:ext>
            </a:extLst>
          </p:cNvPr>
          <p:cNvGrpSpPr/>
          <p:nvPr/>
        </p:nvGrpSpPr>
        <p:grpSpPr>
          <a:xfrm>
            <a:off x="3660226" y="2088404"/>
            <a:ext cx="5677299" cy="4017432"/>
            <a:chOff x="3027335" y="2210112"/>
            <a:chExt cx="5677299" cy="4017432"/>
          </a:xfrm>
        </p:grpSpPr>
        <p:pic>
          <p:nvPicPr>
            <p:cNvPr id="5" name="Picture 4" descr="A diagram of circles and lines&#10;&#10;Description automatically generated">
              <a:extLst>
                <a:ext uri="{FF2B5EF4-FFF2-40B4-BE49-F238E27FC236}">
                  <a16:creationId xmlns:a16="http://schemas.microsoft.com/office/drawing/2014/main" id="{09C6261B-4F19-17DD-7C35-917C2F9EB3AC}"/>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65834" y="2210112"/>
              <a:ext cx="5638800" cy="3895725"/>
            </a:xfrm>
            <a:prstGeom prst="rect">
              <a:avLst/>
            </a:prstGeom>
          </p:spPr>
        </p:pic>
        <p:sp>
          <p:nvSpPr>
            <p:cNvPr id="12" name="Rectangle: Rounded Corners 11">
              <a:extLst>
                <a:ext uri="{FF2B5EF4-FFF2-40B4-BE49-F238E27FC236}">
                  <a16:creationId xmlns:a16="http://schemas.microsoft.com/office/drawing/2014/main" id="{B9B6B33F-E882-B5B0-F6E8-7623B9B55538}"/>
                </a:ext>
              </a:extLst>
            </p:cNvPr>
            <p:cNvSpPr/>
            <p:nvPr/>
          </p:nvSpPr>
          <p:spPr>
            <a:xfrm>
              <a:off x="3027335" y="2943443"/>
              <a:ext cx="755394" cy="3284101"/>
            </a:xfrm>
            <a:prstGeom prst="round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Rounded Corners 14">
              <a:extLst>
                <a:ext uri="{FF2B5EF4-FFF2-40B4-BE49-F238E27FC236}">
                  <a16:creationId xmlns:a16="http://schemas.microsoft.com/office/drawing/2014/main" id="{225600D2-EC09-90BC-0547-3B6CF91A8391}"/>
                </a:ext>
              </a:extLst>
            </p:cNvPr>
            <p:cNvSpPr/>
            <p:nvPr/>
          </p:nvSpPr>
          <p:spPr>
            <a:xfrm>
              <a:off x="4265289" y="2943443"/>
              <a:ext cx="3232791" cy="3284101"/>
            </a:xfrm>
            <a:prstGeom prst="roundRect">
              <a:avLst>
                <a:gd name="adj" fmla="val 5948"/>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Rounded Corners 16">
              <a:extLst>
                <a:ext uri="{FF2B5EF4-FFF2-40B4-BE49-F238E27FC236}">
                  <a16:creationId xmlns:a16="http://schemas.microsoft.com/office/drawing/2014/main" id="{1D7674D7-EF99-FCEE-EA9A-1FEF036E4F2D}"/>
                </a:ext>
              </a:extLst>
            </p:cNvPr>
            <p:cNvSpPr/>
            <p:nvPr/>
          </p:nvSpPr>
          <p:spPr>
            <a:xfrm>
              <a:off x="7883092" y="3550708"/>
              <a:ext cx="814444" cy="2038149"/>
            </a:xfrm>
            <a:prstGeom prst="roundRect">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 name="Rectangle: Rounded Corners 1">
            <a:extLst>
              <a:ext uri="{FF2B5EF4-FFF2-40B4-BE49-F238E27FC236}">
                <a16:creationId xmlns:a16="http://schemas.microsoft.com/office/drawing/2014/main" id="{32679B09-F81B-9903-6C62-E9130CB27790}"/>
              </a:ext>
            </a:extLst>
          </p:cNvPr>
          <p:cNvSpPr/>
          <p:nvPr/>
        </p:nvSpPr>
        <p:spPr>
          <a:xfrm>
            <a:off x="1253060" y="3208492"/>
            <a:ext cx="1788522" cy="1655546"/>
          </a:xfrm>
          <a:prstGeom prst="roundRect">
            <a:avLst/>
          </a:prstGeom>
          <a:blipFill>
            <a:blip r:embed="rId4">
              <a:extLst>
                <a:ext uri="{837473B0-CC2E-450A-ABE3-18F120FF3D39}">
                  <a1611:picAttrSrcUrl xmlns:a1611="http://schemas.microsoft.com/office/drawing/2016/11/main" r:id="rId5"/>
                </a:ext>
              </a:extLst>
            </a:blip>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 name="Straight Arrow Connector 3">
            <a:extLst>
              <a:ext uri="{FF2B5EF4-FFF2-40B4-BE49-F238E27FC236}">
                <a16:creationId xmlns:a16="http://schemas.microsoft.com/office/drawing/2014/main" id="{7F799431-AC42-0FA7-78E5-DA45401EB231}"/>
              </a:ext>
            </a:extLst>
          </p:cNvPr>
          <p:cNvCxnSpPr>
            <a:cxnSpLocks/>
            <a:stCxn id="2" idx="3"/>
            <a:endCxn id="5" idx="1"/>
          </p:cNvCxnSpPr>
          <p:nvPr/>
        </p:nvCxnSpPr>
        <p:spPr>
          <a:xfrm>
            <a:off x="3041582" y="4036265"/>
            <a:ext cx="657143"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088ECF1-9029-F914-ABAE-C52D2A8B94D5}"/>
              </a:ext>
            </a:extLst>
          </p:cNvPr>
          <p:cNvCxnSpPr/>
          <p:nvPr/>
        </p:nvCxnSpPr>
        <p:spPr>
          <a:xfrm>
            <a:off x="9182500" y="3859731"/>
            <a:ext cx="1049154"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6424BB2-45A9-F718-3127-7237115E4AE1}"/>
              </a:ext>
            </a:extLst>
          </p:cNvPr>
          <p:cNvCxnSpPr/>
          <p:nvPr/>
        </p:nvCxnSpPr>
        <p:spPr>
          <a:xfrm>
            <a:off x="9180896" y="4483772"/>
            <a:ext cx="1049154"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68B1ED4-E18B-6E3E-E7D8-DFCB0A6C5F58}"/>
              </a:ext>
            </a:extLst>
          </p:cNvPr>
          <p:cNvCxnSpPr/>
          <p:nvPr/>
        </p:nvCxnSpPr>
        <p:spPr>
          <a:xfrm>
            <a:off x="9171269" y="5099787"/>
            <a:ext cx="1049154" cy="0"/>
          </a:xfrm>
          <a:prstGeom prst="straightConnector1">
            <a:avLst/>
          </a:prstGeom>
          <a:ln>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36B2441-068E-9F63-19C3-7E4E61DCA0C2}"/>
              </a:ext>
            </a:extLst>
          </p:cNvPr>
          <p:cNvSpPr txBox="1"/>
          <p:nvPr/>
        </p:nvSpPr>
        <p:spPr>
          <a:xfrm>
            <a:off x="10247822" y="3655419"/>
            <a:ext cx="626503" cy="408623"/>
          </a:xfrm>
          <a:prstGeom prst="roundRect">
            <a:avLst/>
          </a:prstGeom>
          <a:noFill/>
          <a:ln w="15875">
            <a:solidFill>
              <a:srgbClr val="FF0000"/>
            </a:solidFill>
            <a:prstDash val="sysDash"/>
          </a:ln>
        </p:spPr>
        <p:txBody>
          <a:bodyPr wrap="square">
            <a:spAutoFit/>
          </a:bodyPr>
          <a:lstStyle/>
          <a:p>
            <a:pPr algn="ctr"/>
            <a:r>
              <a:rPr lang="en-US" dirty="0">
                <a:solidFill>
                  <a:srgbClr val="D1D5DB"/>
                </a:solidFill>
                <a:latin typeface="Söhne"/>
              </a:rPr>
              <a:t>Cat</a:t>
            </a:r>
            <a:endParaRPr lang="en-US" i="0" dirty="0">
              <a:solidFill>
                <a:schemeClr val="bg1"/>
              </a:solidFill>
              <a:effectLst/>
              <a:latin typeface="Söhne"/>
            </a:endParaRPr>
          </a:p>
        </p:txBody>
      </p:sp>
      <p:sp>
        <p:nvSpPr>
          <p:cNvPr id="24" name="TextBox 23">
            <a:extLst>
              <a:ext uri="{FF2B5EF4-FFF2-40B4-BE49-F238E27FC236}">
                <a16:creationId xmlns:a16="http://schemas.microsoft.com/office/drawing/2014/main" id="{E626617D-7E8B-BF7D-1FD2-A6A1EB308A04}"/>
              </a:ext>
            </a:extLst>
          </p:cNvPr>
          <p:cNvSpPr txBox="1"/>
          <p:nvPr/>
        </p:nvSpPr>
        <p:spPr>
          <a:xfrm>
            <a:off x="10247822" y="4279460"/>
            <a:ext cx="626504" cy="408623"/>
          </a:xfrm>
          <a:prstGeom prst="roundRect">
            <a:avLst/>
          </a:prstGeom>
          <a:noFill/>
          <a:ln w="15875">
            <a:solidFill>
              <a:schemeClr val="bg1">
                <a:lumMod val="85000"/>
              </a:schemeClr>
            </a:solidFill>
            <a:prstDash val="sysDash"/>
          </a:ln>
        </p:spPr>
        <p:txBody>
          <a:bodyPr wrap="square">
            <a:spAutoFit/>
          </a:bodyPr>
          <a:lstStyle/>
          <a:p>
            <a:pPr algn="ctr"/>
            <a:r>
              <a:rPr lang="en-US" dirty="0">
                <a:solidFill>
                  <a:srgbClr val="D1D5DB"/>
                </a:solidFill>
                <a:latin typeface="Söhne"/>
              </a:rPr>
              <a:t>Dog</a:t>
            </a:r>
            <a:endParaRPr lang="en-US" i="0" dirty="0">
              <a:solidFill>
                <a:schemeClr val="bg1"/>
              </a:solidFill>
              <a:effectLst/>
              <a:latin typeface="Söhne"/>
            </a:endParaRPr>
          </a:p>
        </p:txBody>
      </p:sp>
      <p:sp>
        <p:nvSpPr>
          <p:cNvPr id="25" name="TextBox 24">
            <a:extLst>
              <a:ext uri="{FF2B5EF4-FFF2-40B4-BE49-F238E27FC236}">
                <a16:creationId xmlns:a16="http://schemas.microsoft.com/office/drawing/2014/main" id="{F0D6E8EC-FACC-6C83-42CC-A559B4813BAD}"/>
              </a:ext>
            </a:extLst>
          </p:cNvPr>
          <p:cNvSpPr txBox="1"/>
          <p:nvPr/>
        </p:nvSpPr>
        <p:spPr>
          <a:xfrm>
            <a:off x="10206874" y="4895475"/>
            <a:ext cx="667451" cy="408623"/>
          </a:xfrm>
          <a:prstGeom prst="roundRect">
            <a:avLst/>
          </a:prstGeom>
          <a:noFill/>
          <a:ln w="15875">
            <a:solidFill>
              <a:schemeClr val="bg1">
                <a:lumMod val="85000"/>
              </a:schemeClr>
            </a:solidFill>
            <a:prstDash val="sysDash"/>
          </a:ln>
        </p:spPr>
        <p:txBody>
          <a:bodyPr wrap="square">
            <a:spAutoFit/>
          </a:bodyPr>
          <a:lstStyle/>
          <a:p>
            <a:pPr algn="ctr"/>
            <a:r>
              <a:rPr lang="en-US" dirty="0">
                <a:solidFill>
                  <a:srgbClr val="D1D5DB"/>
                </a:solidFill>
                <a:latin typeface="Söhne"/>
              </a:rPr>
              <a:t>Lion</a:t>
            </a:r>
            <a:endParaRPr lang="en-US" i="0" dirty="0">
              <a:solidFill>
                <a:schemeClr val="bg1"/>
              </a:solidFill>
              <a:effectLst/>
              <a:latin typeface="Söhne"/>
            </a:endParaRPr>
          </a:p>
        </p:txBody>
      </p:sp>
      <p:sp>
        <p:nvSpPr>
          <p:cNvPr id="26" name="TextBox 25">
            <a:extLst>
              <a:ext uri="{FF2B5EF4-FFF2-40B4-BE49-F238E27FC236}">
                <a16:creationId xmlns:a16="http://schemas.microsoft.com/office/drawing/2014/main" id="{F37AA15D-498A-B252-5BB3-A326F620A0D9}"/>
              </a:ext>
            </a:extLst>
          </p:cNvPr>
          <p:cNvSpPr txBox="1"/>
          <p:nvPr/>
        </p:nvSpPr>
        <p:spPr>
          <a:xfrm>
            <a:off x="8614915" y="3655418"/>
            <a:ext cx="626503" cy="374571"/>
          </a:xfrm>
          <a:prstGeom prst="roundRect">
            <a:avLst/>
          </a:prstGeom>
          <a:noFill/>
          <a:ln w="15875">
            <a:noFill/>
            <a:prstDash val="sysDash"/>
          </a:ln>
        </p:spPr>
        <p:txBody>
          <a:bodyPr wrap="square">
            <a:spAutoFit/>
          </a:bodyPr>
          <a:lstStyle/>
          <a:p>
            <a:pPr algn="ctr"/>
            <a:r>
              <a:rPr lang="en-US" sz="1600" dirty="0">
                <a:latin typeface="Söhne"/>
              </a:rPr>
              <a:t>0,95</a:t>
            </a:r>
            <a:endParaRPr lang="en-US" sz="1600" i="0" dirty="0">
              <a:effectLst/>
              <a:latin typeface="Söhne"/>
            </a:endParaRPr>
          </a:p>
        </p:txBody>
      </p:sp>
      <p:sp>
        <p:nvSpPr>
          <p:cNvPr id="27" name="TextBox 26">
            <a:extLst>
              <a:ext uri="{FF2B5EF4-FFF2-40B4-BE49-F238E27FC236}">
                <a16:creationId xmlns:a16="http://schemas.microsoft.com/office/drawing/2014/main" id="{ECAEA52E-A605-D126-C00C-F2F8FA630770}"/>
              </a:ext>
            </a:extLst>
          </p:cNvPr>
          <p:cNvSpPr txBox="1"/>
          <p:nvPr/>
        </p:nvSpPr>
        <p:spPr>
          <a:xfrm>
            <a:off x="8621703" y="4296485"/>
            <a:ext cx="626503" cy="374571"/>
          </a:xfrm>
          <a:prstGeom prst="roundRect">
            <a:avLst/>
          </a:prstGeom>
          <a:noFill/>
          <a:ln w="15875">
            <a:noFill/>
            <a:prstDash val="sysDash"/>
          </a:ln>
        </p:spPr>
        <p:txBody>
          <a:bodyPr wrap="square">
            <a:spAutoFit/>
          </a:bodyPr>
          <a:lstStyle/>
          <a:p>
            <a:pPr algn="ctr"/>
            <a:r>
              <a:rPr lang="en-US" sz="1600" dirty="0">
                <a:latin typeface="Söhne"/>
              </a:rPr>
              <a:t>0,01</a:t>
            </a:r>
            <a:endParaRPr lang="en-US" sz="1600" i="0" dirty="0">
              <a:effectLst/>
              <a:latin typeface="Söhne"/>
            </a:endParaRPr>
          </a:p>
        </p:txBody>
      </p:sp>
      <p:sp>
        <p:nvSpPr>
          <p:cNvPr id="28" name="TextBox 27">
            <a:extLst>
              <a:ext uri="{FF2B5EF4-FFF2-40B4-BE49-F238E27FC236}">
                <a16:creationId xmlns:a16="http://schemas.microsoft.com/office/drawing/2014/main" id="{386C9D95-FBF7-C7C3-CEDA-F02CB5D9742C}"/>
              </a:ext>
            </a:extLst>
          </p:cNvPr>
          <p:cNvSpPr txBox="1"/>
          <p:nvPr/>
        </p:nvSpPr>
        <p:spPr>
          <a:xfrm>
            <a:off x="8621703" y="4912500"/>
            <a:ext cx="626503" cy="374571"/>
          </a:xfrm>
          <a:prstGeom prst="roundRect">
            <a:avLst/>
          </a:prstGeom>
          <a:noFill/>
          <a:ln w="15875">
            <a:noFill/>
            <a:prstDash val="sysDash"/>
          </a:ln>
        </p:spPr>
        <p:txBody>
          <a:bodyPr wrap="square">
            <a:spAutoFit/>
          </a:bodyPr>
          <a:lstStyle/>
          <a:p>
            <a:pPr algn="ctr"/>
            <a:r>
              <a:rPr lang="en-US" sz="1600" dirty="0">
                <a:latin typeface="Söhne"/>
              </a:rPr>
              <a:t>0,04</a:t>
            </a:r>
            <a:endParaRPr lang="en-US" sz="1600" i="0" dirty="0">
              <a:effectLst/>
              <a:latin typeface="Söhne"/>
            </a:endParaRPr>
          </a:p>
        </p:txBody>
      </p:sp>
      <p:sp>
        <p:nvSpPr>
          <p:cNvPr id="30" name="TextBox 29">
            <a:extLst>
              <a:ext uri="{FF2B5EF4-FFF2-40B4-BE49-F238E27FC236}">
                <a16:creationId xmlns:a16="http://schemas.microsoft.com/office/drawing/2014/main" id="{48969548-C345-521D-80E8-943D57EC24C2}"/>
              </a:ext>
            </a:extLst>
          </p:cNvPr>
          <p:cNvSpPr txBox="1"/>
          <p:nvPr/>
        </p:nvSpPr>
        <p:spPr>
          <a:xfrm>
            <a:off x="9633800" y="2331304"/>
            <a:ext cx="1813598" cy="408623"/>
          </a:xfrm>
          <a:prstGeom prst="roundRect">
            <a:avLst/>
          </a:prstGeom>
          <a:noFill/>
          <a:ln w="15875">
            <a:noFill/>
            <a:prstDash val="sysDash"/>
          </a:ln>
        </p:spPr>
        <p:txBody>
          <a:bodyPr wrap="square">
            <a:spAutoFit/>
          </a:bodyPr>
          <a:lstStyle/>
          <a:p>
            <a:pPr algn="ctr"/>
            <a:r>
              <a:rPr lang="en-US" dirty="0">
                <a:solidFill>
                  <a:srgbClr val="FFE600"/>
                </a:solidFill>
                <a:latin typeface="Söhne"/>
              </a:rPr>
              <a:t>Probabilities</a:t>
            </a:r>
            <a:endParaRPr lang="en-US" i="0" dirty="0">
              <a:solidFill>
                <a:srgbClr val="FFE600"/>
              </a:solidFill>
              <a:effectLst/>
              <a:latin typeface="Söhne"/>
            </a:endParaRPr>
          </a:p>
        </p:txBody>
      </p:sp>
      <p:cxnSp>
        <p:nvCxnSpPr>
          <p:cNvPr id="33" name="Connector: Elbow 32">
            <a:extLst>
              <a:ext uri="{FF2B5EF4-FFF2-40B4-BE49-F238E27FC236}">
                <a16:creationId xmlns:a16="http://schemas.microsoft.com/office/drawing/2014/main" id="{F65D0276-B2B2-2BE9-3A4C-2B4E9BD56001}"/>
              </a:ext>
            </a:extLst>
          </p:cNvPr>
          <p:cNvCxnSpPr>
            <a:stCxn id="17" idx="0"/>
            <a:endCxn id="30" idx="2"/>
          </p:cNvCxnSpPr>
          <p:nvPr/>
        </p:nvCxnSpPr>
        <p:spPr>
          <a:xfrm rot="5400000" flipH="1" flipV="1">
            <a:off x="9387366" y="2275767"/>
            <a:ext cx="689073" cy="16173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4082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B84406F-A60C-EDD4-A8EC-1A7A3F9F42E9}"/>
              </a:ext>
            </a:extLst>
          </p:cNvPr>
          <p:cNvSpPr txBox="1"/>
          <p:nvPr/>
        </p:nvSpPr>
        <p:spPr>
          <a:xfrm>
            <a:off x="752475" y="292038"/>
            <a:ext cx="3327400" cy="276999"/>
          </a:xfrm>
          <a:prstGeom prst="rect">
            <a:avLst/>
          </a:prstGeom>
          <a:noFill/>
        </p:spPr>
        <p:txBody>
          <a:bodyPr wrap="square" lIns="91440" tIns="45720" rIns="91440" bIns="45720" anchor="t">
            <a:spAutoFit/>
          </a:bodyPr>
          <a:lstStyle/>
          <a:p>
            <a:r>
              <a:rPr lang="en-US" sz="1200" dirty="0">
                <a:solidFill>
                  <a:schemeClr val="accent1"/>
                </a:solidFill>
                <a:latin typeface="Interstate Light"/>
                <a:cs typeface="Calibri"/>
              </a:rPr>
              <a:t>Demystifying AI: Concepts &amp; Applications</a:t>
            </a:r>
            <a:endParaRPr lang="en-GB" sz="1200" dirty="0">
              <a:solidFill>
                <a:schemeClr val="accent1"/>
              </a:solidFill>
              <a:latin typeface="Interstate Light"/>
              <a:cs typeface="Calibri"/>
            </a:endParaRPr>
          </a:p>
        </p:txBody>
      </p:sp>
      <p:sp>
        <p:nvSpPr>
          <p:cNvPr id="9" name="Rectangle 8">
            <a:extLst>
              <a:ext uri="{FF2B5EF4-FFF2-40B4-BE49-F238E27FC236}">
                <a16:creationId xmlns:a16="http://schemas.microsoft.com/office/drawing/2014/main" id="{33ED571B-93BD-ECAA-4D33-5A8DE87A4925}"/>
              </a:ext>
            </a:extLst>
          </p:cNvPr>
          <p:cNvSpPr/>
          <p:nvPr/>
        </p:nvSpPr>
        <p:spPr>
          <a:xfrm>
            <a:off x="530731" y="349446"/>
            <a:ext cx="88105" cy="2944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447BEFD-B9C3-E554-81AC-77EFDCC1BD42}"/>
              </a:ext>
            </a:extLst>
          </p:cNvPr>
          <p:cNvSpPr>
            <a:spLocks noGrp="1"/>
          </p:cNvSpPr>
          <p:nvPr>
            <p:ph type="title"/>
          </p:nvPr>
        </p:nvSpPr>
        <p:spPr>
          <a:xfrm>
            <a:off x="848800" y="752165"/>
            <a:ext cx="4968340" cy="777176"/>
          </a:xfrm>
        </p:spPr>
        <p:txBody>
          <a:bodyPr vert="horz" lIns="0" tIns="45720" rIns="91440" bIns="45720" rtlCol="0" anchor="t" anchorCtr="0">
            <a:noAutofit/>
          </a:bodyPr>
          <a:lstStyle/>
          <a:p>
            <a:r>
              <a:rPr lang="en-US" sz="3200" b="1" dirty="0">
                <a:solidFill>
                  <a:srgbClr val="D1D5DB"/>
                </a:solidFill>
                <a:latin typeface="Söhne"/>
              </a:rPr>
              <a:t>Navigating the AI continuum</a:t>
            </a:r>
            <a:endParaRPr lang="en-GB" sz="3200" b="1" dirty="0">
              <a:solidFill>
                <a:srgbClr val="D1D5DB"/>
              </a:solidFill>
              <a:latin typeface="Söhne"/>
            </a:endParaRPr>
          </a:p>
        </p:txBody>
      </p:sp>
      <p:sp>
        <p:nvSpPr>
          <p:cNvPr id="2" name="Rectangle: Rounded Corners 1">
            <a:extLst>
              <a:ext uri="{FF2B5EF4-FFF2-40B4-BE49-F238E27FC236}">
                <a16:creationId xmlns:a16="http://schemas.microsoft.com/office/drawing/2014/main" id="{BA7DB843-42F6-DE54-15A7-05FF197E3229}"/>
              </a:ext>
            </a:extLst>
          </p:cNvPr>
          <p:cNvSpPr/>
          <p:nvPr/>
        </p:nvSpPr>
        <p:spPr>
          <a:xfrm>
            <a:off x="848800" y="2035683"/>
            <a:ext cx="5153166" cy="3819835"/>
          </a:xfrm>
          <a:prstGeom prst="roundRect">
            <a:avLst>
              <a:gd name="adj" fmla="val 50000"/>
            </a:avLst>
          </a:prstGeom>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269A7429-E515-3E8A-D624-61C9AAD4BF18}"/>
              </a:ext>
            </a:extLst>
          </p:cNvPr>
          <p:cNvSpPr txBox="1"/>
          <p:nvPr/>
        </p:nvSpPr>
        <p:spPr>
          <a:xfrm>
            <a:off x="1951642" y="2214513"/>
            <a:ext cx="2947481" cy="492443"/>
          </a:xfrm>
          <a:prstGeom prst="rect">
            <a:avLst/>
          </a:prstGeom>
          <a:noFill/>
        </p:spPr>
        <p:txBody>
          <a:bodyPr wrap="square">
            <a:spAutoFit/>
          </a:bodyPr>
          <a:lstStyle>
            <a:defPPr>
              <a:defRPr lang="en-GB"/>
            </a:defPPr>
            <a:lvl1pPr>
              <a:defRPr sz="2800" b="1" i="0">
                <a:solidFill>
                  <a:srgbClr val="2E2E38"/>
                </a:solidFill>
                <a:effectLst/>
                <a:latin typeface="Söhne"/>
              </a:defRPr>
            </a:lvl1pPr>
          </a:lstStyle>
          <a:p>
            <a:r>
              <a:rPr lang="en-US" sz="2500" dirty="0"/>
              <a:t>Artificial Intelligence</a:t>
            </a:r>
          </a:p>
        </p:txBody>
      </p:sp>
      <p:sp>
        <p:nvSpPr>
          <p:cNvPr id="6" name="Rectangle: Rounded Corners 5">
            <a:extLst>
              <a:ext uri="{FF2B5EF4-FFF2-40B4-BE49-F238E27FC236}">
                <a16:creationId xmlns:a16="http://schemas.microsoft.com/office/drawing/2014/main" id="{13E26468-CC04-95B2-4A6C-99F9F85AB019}"/>
              </a:ext>
            </a:extLst>
          </p:cNvPr>
          <p:cNvSpPr/>
          <p:nvPr/>
        </p:nvSpPr>
        <p:spPr>
          <a:xfrm>
            <a:off x="1188182" y="2753958"/>
            <a:ext cx="4434405" cy="2919869"/>
          </a:xfrm>
          <a:prstGeom prst="roundRect">
            <a:avLst>
              <a:gd name="adj" fmla="val 50000"/>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Box 10">
            <a:extLst>
              <a:ext uri="{FF2B5EF4-FFF2-40B4-BE49-F238E27FC236}">
                <a16:creationId xmlns:a16="http://schemas.microsoft.com/office/drawing/2014/main" id="{C4B4B213-BDFC-C37A-DD29-FA52D3A9E97A}"/>
              </a:ext>
            </a:extLst>
          </p:cNvPr>
          <p:cNvSpPr txBox="1"/>
          <p:nvPr/>
        </p:nvSpPr>
        <p:spPr>
          <a:xfrm>
            <a:off x="2107312" y="2866547"/>
            <a:ext cx="2636139" cy="492443"/>
          </a:xfrm>
          <a:prstGeom prst="rect">
            <a:avLst/>
          </a:prstGeom>
          <a:noFill/>
        </p:spPr>
        <p:txBody>
          <a:bodyPr wrap="square">
            <a:spAutoFit/>
          </a:bodyPr>
          <a:lstStyle>
            <a:defPPr>
              <a:defRPr lang="en-GB"/>
            </a:defPPr>
            <a:lvl1pPr>
              <a:defRPr sz="2600" b="1" i="0">
                <a:solidFill>
                  <a:srgbClr val="2E2E38"/>
                </a:solidFill>
                <a:effectLst/>
                <a:latin typeface="Söhne"/>
              </a:defRPr>
            </a:lvl1pPr>
          </a:lstStyle>
          <a:p>
            <a:r>
              <a:rPr lang="en-US" dirty="0"/>
              <a:t>Machine Learning</a:t>
            </a:r>
          </a:p>
        </p:txBody>
      </p:sp>
      <p:sp>
        <p:nvSpPr>
          <p:cNvPr id="12" name="Rectangle: Rounded Corners 11">
            <a:extLst>
              <a:ext uri="{FF2B5EF4-FFF2-40B4-BE49-F238E27FC236}">
                <a16:creationId xmlns:a16="http://schemas.microsoft.com/office/drawing/2014/main" id="{F4FF61DA-7DB6-7ABC-B22D-989F5AD0DB39}"/>
              </a:ext>
            </a:extLst>
          </p:cNvPr>
          <p:cNvSpPr/>
          <p:nvPr/>
        </p:nvSpPr>
        <p:spPr>
          <a:xfrm>
            <a:off x="1675651" y="3471906"/>
            <a:ext cx="3450826" cy="2017095"/>
          </a:xfrm>
          <a:prstGeom prst="roundRect">
            <a:avLst>
              <a:gd name="adj" fmla="val 50000"/>
            </a:avLst>
          </a:prstGeom>
          <a:solidFill>
            <a:srgbClr val="B2B2B2"/>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A947C6FE-5B77-8665-9A34-CFA984BE7D5C}"/>
              </a:ext>
            </a:extLst>
          </p:cNvPr>
          <p:cNvSpPr txBox="1"/>
          <p:nvPr/>
        </p:nvSpPr>
        <p:spPr>
          <a:xfrm>
            <a:off x="2275662" y="3579108"/>
            <a:ext cx="2357743" cy="492443"/>
          </a:xfrm>
          <a:prstGeom prst="rect">
            <a:avLst/>
          </a:prstGeom>
          <a:noFill/>
        </p:spPr>
        <p:txBody>
          <a:bodyPr wrap="square">
            <a:spAutoFit/>
          </a:bodyPr>
          <a:lstStyle>
            <a:defPPr>
              <a:defRPr lang="en-GB"/>
            </a:defPPr>
            <a:lvl1pPr>
              <a:defRPr sz="2600" b="1" i="0">
                <a:solidFill>
                  <a:srgbClr val="2E2E38"/>
                </a:solidFill>
                <a:effectLst/>
                <a:latin typeface="Söhne"/>
              </a:defRPr>
            </a:lvl1pPr>
          </a:lstStyle>
          <a:p>
            <a:r>
              <a:rPr lang="en-US" dirty="0"/>
              <a:t>Deep Learning</a:t>
            </a:r>
          </a:p>
        </p:txBody>
      </p:sp>
      <p:sp>
        <p:nvSpPr>
          <p:cNvPr id="14" name="TextBox 13">
            <a:extLst>
              <a:ext uri="{FF2B5EF4-FFF2-40B4-BE49-F238E27FC236}">
                <a16:creationId xmlns:a16="http://schemas.microsoft.com/office/drawing/2014/main" id="{BE928554-8681-CAE2-776C-5C37FDBDCCE5}"/>
              </a:ext>
            </a:extLst>
          </p:cNvPr>
          <p:cNvSpPr txBox="1"/>
          <p:nvPr/>
        </p:nvSpPr>
        <p:spPr>
          <a:xfrm>
            <a:off x="6639190" y="1685400"/>
            <a:ext cx="4840202" cy="1021556"/>
          </a:xfrm>
          <a:prstGeom prst="roundRect">
            <a:avLst/>
          </a:prstGeom>
          <a:noFill/>
          <a:ln w="15875">
            <a:solidFill>
              <a:schemeClr val="accent1">
                <a:shade val="50000"/>
              </a:schemeClr>
            </a:solidFill>
            <a:prstDash val="sysDash"/>
          </a:ln>
        </p:spPr>
        <p:txBody>
          <a:bodyPr wrap="square">
            <a:spAutoFit/>
          </a:bodyPr>
          <a:lstStyle/>
          <a:p>
            <a:pPr algn="l"/>
            <a:r>
              <a:rPr lang="en-US" dirty="0">
                <a:solidFill>
                  <a:srgbClr val="D1D5DB"/>
                </a:solidFill>
                <a:latin typeface="Söhne"/>
              </a:rPr>
              <a:t>E</a:t>
            </a:r>
            <a:r>
              <a:rPr lang="en-US" b="0" i="0" dirty="0">
                <a:solidFill>
                  <a:srgbClr val="D1D5DB"/>
                </a:solidFill>
                <a:effectLst/>
                <a:latin typeface="Söhne"/>
              </a:rPr>
              <a:t>ncompasses various </a:t>
            </a:r>
            <a:r>
              <a:rPr lang="en-US" b="1" i="0" dirty="0">
                <a:solidFill>
                  <a:srgbClr val="FFFF00"/>
                </a:solidFill>
                <a:effectLst/>
                <a:latin typeface="Söhne"/>
              </a:rPr>
              <a:t>techniques</a:t>
            </a:r>
            <a:r>
              <a:rPr lang="en-US" b="0" i="0" dirty="0">
                <a:solidFill>
                  <a:srgbClr val="D1D5DB"/>
                </a:solidFill>
                <a:effectLst/>
                <a:latin typeface="Söhne"/>
              </a:rPr>
              <a:t>, </a:t>
            </a:r>
            <a:r>
              <a:rPr lang="en-US" b="1" i="0" dirty="0">
                <a:solidFill>
                  <a:srgbClr val="FFFF00"/>
                </a:solidFill>
                <a:effectLst/>
                <a:latin typeface="Söhne"/>
              </a:rPr>
              <a:t>algorithms</a:t>
            </a:r>
            <a:r>
              <a:rPr lang="en-US" b="0" i="0" dirty="0">
                <a:solidFill>
                  <a:srgbClr val="D1D5DB"/>
                </a:solidFill>
                <a:effectLst/>
                <a:latin typeface="Söhne"/>
              </a:rPr>
              <a:t>, and </a:t>
            </a:r>
            <a:r>
              <a:rPr lang="en-US" b="1" i="0" dirty="0">
                <a:solidFill>
                  <a:srgbClr val="FFFF00"/>
                </a:solidFill>
                <a:effectLst/>
                <a:latin typeface="Söhne"/>
              </a:rPr>
              <a:t>approaches</a:t>
            </a:r>
            <a:r>
              <a:rPr lang="en-US" b="0" i="0" dirty="0">
                <a:solidFill>
                  <a:srgbClr val="D1D5DB"/>
                </a:solidFill>
                <a:effectLst/>
                <a:latin typeface="Söhne"/>
              </a:rPr>
              <a:t> to enable machines to simulate human intelligence.</a:t>
            </a:r>
            <a:endParaRPr lang="en-US" i="0" dirty="0">
              <a:solidFill>
                <a:schemeClr val="bg1"/>
              </a:solidFill>
              <a:effectLst/>
              <a:latin typeface="Söhne"/>
            </a:endParaRPr>
          </a:p>
        </p:txBody>
      </p:sp>
      <p:sp>
        <p:nvSpPr>
          <p:cNvPr id="15" name="TextBox 14">
            <a:extLst>
              <a:ext uri="{FF2B5EF4-FFF2-40B4-BE49-F238E27FC236}">
                <a16:creationId xmlns:a16="http://schemas.microsoft.com/office/drawing/2014/main" id="{DCAB8831-8DD7-0FB3-BE54-95C0A6513796}"/>
              </a:ext>
            </a:extLst>
          </p:cNvPr>
          <p:cNvSpPr txBox="1"/>
          <p:nvPr/>
        </p:nvSpPr>
        <p:spPr>
          <a:xfrm>
            <a:off x="6639190" y="3003020"/>
            <a:ext cx="4840202" cy="1021556"/>
          </a:xfrm>
          <a:prstGeom prst="roundRect">
            <a:avLst/>
          </a:prstGeom>
          <a:noFill/>
          <a:ln w="15875">
            <a:solidFill>
              <a:schemeClr val="bg1"/>
            </a:solidFill>
            <a:prstDash val="sysDash"/>
          </a:ln>
        </p:spPr>
        <p:txBody>
          <a:bodyPr wrap="square">
            <a:spAutoFit/>
          </a:bodyPr>
          <a:lstStyle/>
          <a:p>
            <a:pPr algn="l"/>
            <a:r>
              <a:rPr lang="en-US" dirty="0">
                <a:solidFill>
                  <a:srgbClr val="D1D5DB"/>
                </a:solidFill>
                <a:latin typeface="Söhne"/>
              </a:rPr>
              <a:t>D</a:t>
            </a:r>
            <a:r>
              <a:rPr lang="en-US" b="0" i="0" dirty="0">
                <a:solidFill>
                  <a:srgbClr val="D1D5DB"/>
                </a:solidFill>
                <a:effectLst/>
                <a:latin typeface="Söhne"/>
              </a:rPr>
              <a:t>evelopment of </a:t>
            </a:r>
            <a:r>
              <a:rPr lang="en-US" b="1" i="0" dirty="0">
                <a:solidFill>
                  <a:srgbClr val="FFFF00"/>
                </a:solidFill>
                <a:effectLst/>
                <a:latin typeface="Söhne"/>
              </a:rPr>
              <a:t>programs</a:t>
            </a:r>
            <a:r>
              <a:rPr lang="en-US" b="0" i="0" dirty="0">
                <a:solidFill>
                  <a:srgbClr val="D1D5DB"/>
                </a:solidFill>
                <a:effectLst/>
                <a:latin typeface="Söhne"/>
              </a:rPr>
              <a:t> that </a:t>
            </a:r>
            <a:r>
              <a:rPr lang="en-US" b="1" i="0" dirty="0">
                <a:solidFill>
                  <a:srgbClr val="FFFF00"/>
                </a:solidFill>
                <a:effectLst/>
                <a:latin typeface="Söhne"/>
              </a:rPr>
              <a:t>train models</a:t>
            </a:r>
            <a:r>
              <a:rPr lang="en-US" b="0" i="0" dirty="0">
                <a:solidFill>
                  <a:srgbClr val="D1D5DB"/>
                </a:solidFill>
                <a:effectLst/>
                <a:latin typeface="Söhne"/>
              </a:rPr>
              <a:t> to make useful </a:t>
            </a:r>
            <a:r>
              <a:rPr lang="en-US" b="1" i="0" dirty="0">
                <a:solidFill>
                  <a:srgbClr val="FFFF00"/>
                </a:solidFill>
                <a:effectLst/>
                <a:latin typeface="Söhne"/>
              </a:rPr>
              <a:t>predictions</a:t>
            </a:r>
            <a:r>
              <a:rPr lang="en-US" b="0" i="0" dirty="0">
                <a:solidFill>
                  <a:srgbClr val="D1D5DB"/>
                </a:solidFill>
                <a:effectLst/>
                <a:latin typeface="Söhne"/>
              </a:rPr>
              <a:t> using input data. The models involved are usually </a:t>
            </a:r>
            <a:r>
              <a:rPr lang="en-US" b="1" i="0" dirty="0">
                <a:solidFill>
                  <a:srgbClr val="FFFF00"/>
                </a:solidFill>
                <a:effectLst/>
                <a:latin typeface="Söhne"/>
              </a:rPr>
              <a:t>statistical models</a:t>
            </a:r>
            <a:r>
              <a:rPr lang="en-US" b="0" i="0" dirty="0">
                <a:solidFill>
                  <a:srgbClr val="D1D5DB"/>
                </a:solidFill>
                <a:effectLst/>
                <a:latin typeface="Söhne"/>
              </a:rPr>
              <a:t>.</a:t>
            </a:r>
            <a:endParaRPr lang="en-US" i="0" dirty="0">
              <a:solidFill>
                <a:schemeClr val="bg1"/>
              </a:solidFill>
              <a:effectLst/>
              <a:latin typeface="Söhne"/>
            </a:endParaRPr>
          </a:p>
        </p:txBody>
      </p:sp>
      <p:cxnSp>
        <p:nvCxnSpPr>
          <p:cNvPr id="17" name="Connector: Elbow 16">
            <a:extLst>
              <a:ext uri="{FF2B5EF4-FFF2-40B4-BE49-F238E27FC236}">
                <a16:creationId xmlns:a16="http://schemas.microsoft.com/office/drawing/2014/main" id="{E590D9E3-1D2B-E5F5-46FA-117DA1CDCF9E}"/>
              </a:ext>
            </a:extLst>
          </p:cNvPr>
          <p:cNvCxnSpPr>
            <a:cxnSpLocks/>
            <a:stCxn id="7" idx="3"/>
            <a:endCxn id="14" idx="1"/>
          </p:cNvCxnSpPr>
          <p:nvPr/>
        </p:nvCxnSpPr>
        <p:spPr>
          <a:xfrm flipV="1">
            <a:off x="4899123" y="2196178"/>
            <a:ext cx="1740067" cy="264557"/>
          </a:xfrm>
          <a:prstGeom prst="bentConnector3">
            <a:avLst/>
          </a:prstGeom>
          <a:ln w="1587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5AB9040D-3A4C-3DA5-5653-A95EF9A26EA5}"/>
              </a:ext>
            </a:extLst>
          </p:cNvPr>
          <p:cNvCxnSpPr>
            <a:cxnSpLocks/>
            <a:stCxn id="11" idx="3"/>
            <a:endCxn id="15" idx="1"/>
          </p:cNvCxnSpPr>
          <p:nvPr/>
        </p:nvCxnSpPr>
        <p:spPr>
          <a:xfrm>
            <a:off x="4743451" y="3112769"/>
            <a:ext cx="1895739" cy="401029"/>
          </a:xfrm>
          <a:prstGeom prst="bentConnector3">
            <a:avLst/>
          </a:prstGeom>
          <a:ln w="158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57422DA-3FB3-C3D6-B67A-84C7442BD733}"/>
              </a:ext>
            </a:extLst>
          </p:cNvPr>
          <p:cNvSpPr txBox="1"/>
          <p:nvPr/>
        </p:nvSpPr>
        <p:spPr>
          <a:xfrm>
            <a:off x="6639190" y="4408475"/>
            <a:ext cx="4840202" cy="1021556"/>
          </a:xfrm>
          <a:prstGeom prst="roundRect">
            <a:avLst/>
          </a:prstGeom>
          <a:noFill/>
          <a:ln w="15875">
            <a:solidFill>
              <a:srgbClr val="B2B2B2"/>
            </a:solidFill>
            <a:prstDash val="sysDash"/>
          </a:ln>
        </p:spPr>
        <p:txBody>
          <a:bodyPr wrap="square">
            <a:spAutoFit/>
          </a:bodyPr>
          <a:lstStyle/>
          <a:p>
            <a:pPr algn="l"/>
            <a:r>
              <a:rPr lang="en-US" dirty="0">
                <a:solidFill>
                  <a:srgbClr val="D1D5DB"/>
                </a:solidFill>
                <a:latin typeface="Söhne"/>
              </a:rPr>
              <a:t>D</a:t>
            </a:r>
            <a:r>
              <a:rPr lang="en-US" b="0" i="0" dirty="0">
                <a:solidFill>
                  <a:srgbClr val="D1D5DB"/>
                </a:solidFill>
                <a:effectLst/>
                <a:latin typeface="Söhne"/>
              </a:rPr>
              <a:t>evelopment of </a:t>
            </a:r>
            <a:r>
              <a:rPr lang="en-US" b="1" i="0" dirty="0">
                <a:solidFill>
                  <a:srgbClr val="FFFF00"/>
                </a:solidFill>
                <a:effectLst/>
                <a:latin typeface="Söhne"/>
              </a:rPr>
              <a:t>programs</a:t>
            </a:r>
            <a:r>
              <a:rPr lang="en-US" b="0" i="0" dirty="0">
                <a:solidFill>
                  <a:srgbClr val="D1D5DB"/>
                </a:solidFill>
                <a:effectLst/>
                <a:latin typeface="Söhne"/>
              </a:rPr>
              <a:t> that </a:t>
            </a:r>
            <a:r>
              <a:rPr lang="en-US" b="1" i="0" dirty="0">
                <a:solidFill>
                  <a:srgbClr val="FFFF00"/>
                </a:solidFill>
                <a:effectLst/>
                <a:latin typeface="Söhne"/>
              </a:rPr>
              <a:t>train Artificial Neural Networks (ANN)</a:t>
            </a:r>
            <a:r>
              <a:rPr lang="en-US" b="0" i="0" dirty="0">
                <a:solidFill>
                  <a:srgbClr val="D1D5DB"/>
                </a:solidFill>
                <a:effectLst/>
                <a:latin typeface="Söhne"/>
              </a:rPr>
              <a:t> to make useful </a:t>
            </a:r>
            <a:r>
              <a:rPr lang="en-US" b="1" i="0" dirty="0">
                <a:solidFill>
                  <a:srgbClr val="FFFF00"/>
                </a:solidFill>
                <a:effectLst/>
                <a:latin typeface="Söhne"/>
              </a:rPr>
              <a:t>predictions</a:t>
            </a:r>
            <a:r>
              <a:rPr lang="en-US" b="0" i="0" dirty="0">
                <a:solidFill>
                  <a:srgbClr val="D1D5DB"/>
                </a:solidFill>
                <a:effectLst/>
                <a:latin typeface="Söhne"/>
              </a:rPr>
              <a:t> using input data.</a:t>
            </a:r>
            <a:endParaRPr lang="en-US" i="0" dirty="0">
              <a:solidFill>
                <a:schemeClr val="bg1"/>
              </a:solidFill>
              <a:effectLst/>
              <a:latin typeface="Söhne"/>
            </a:endParaRPr>
          </a:p>
        </p:txBody>
      </p:sp>
      <p:cxnSp>
        <p:nvCxnSpPr>
          <p:cNvPr id="54" name="Connector: Elbow 53">
            <a:extLst>
              <a:ext uri="{FF2B5EF4-FFF2-40B4-BE49-F238E27FC236}">
                <a16:creationId xmlns:a16="http://schemas.microsoft.com/office/drawing/2014/main" id="{C8FFB11B-9918-65FB-8C73-C8E17E5A6738}"/>
              </a:ext>
            </a:extLst>
          </p:cNvPr>
          <p:cNvCxnSpPr>
            <a:stCxn id="13" idx="3"/>
            <a:endCxn id="48" idx="1"/>
          </p:cNvCxnSpPr>
          <p:nvPr/>
        </p:nvCxnSpPr>
        <p:spPr>
          <a:xfrm>
            <a:off x="4633405" y="3825330"/>
            <a:ext cx="2005785" cy="1093923"/>
          </a:xfrm>
          <a:prstGeom prst="bentConnector3">
            <a:avLst/>
          </a:prstGeom>
          <a:ln w="15875">
            <a:solidFill>
              <a:srgbClr val="B2B2B2"/>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Rounded Corners 58">
            <a:extLst>
              <a:ext uri="{FF2B5EF4-FFF2-40B4-BE49-F238E27FC236}">
                <a16:creationId xmlns:a16="http://schemas.microsoft.com/office/drawing/2014/main" id="{52A000C6-2C7D-3267-7E79-04EC0EB2A218}"/>
              </a:ext>
            </a:extLst>
          </p:cNvPr>
          <p:cNvSpPr/>
          <p:nvPr/>
        </p:nvSpPr>
        <p:spPr>
          <a:xfrm>
            <a:off x="2174293" y="4114458"/>
            <a:ext cx="2502176" cy="1278235"/>
          </a:xfrm>
          <a:prstGeom prst="roundRect">
            <a:avLst>
              <a:gd name="adj" fmla="val 50000"/>
            </a:avLst>
          </a:prstGeom>
          <a:solidFill>
            <a:srgbClr val="2C2C37"/>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TextBox 60">
            <a:extLst>
              <a:ext uri="{FF2B5EF4-FFF2-40B4-BE49-F238E27FC236}">
                <a16:creationId xmlns:a16="http://schemas.microsoft.com/office/drawing/2014/main" id="{AEC93AA4-1A9F-323F-91F9-867C0DA63D06}"/>
              </a:ext>
            </a:extLst>
          </p:cNvPr>
          <p:cNvSpPr txBox="1"/>
          <p:nvPr/>
        </p:nvSpPr>
        <p:spPr>
          <a:xfrm>
            <a:off x="2354391" y="4480453"/>
            <a:ext cx="2093346" cy="492443"/>
          </a:xfrm>
          <a:prstGeom prst="rect">
            <a:avLst/>
          </a:prstGeom>
          <a:noFill/>
        </p:spPr>
        <p:txBody>
          <a:bodyPr wrap="square">
            <a:spAutoFit/>
          </a:bodyPr>
          <a:lstStyle>
            <a:defPPr>
              <a:defRPr lang="en-GB"/>
            </a:defPPr>
            <a:lvl1pPr>
              <a:defRPr sz="2600" b="1" i="0">
                <a:solidFill>
                  <a:srgbClr val="2E2E38"/>
                </a:solidFill>
                <a:effectLst/>
                <a:latin typeface="Söhne"/>
              </a:defRPr>
            </a:lvl1pPr>
          </a:lstStyle>
          <a:p>
            <a:r>
              <a:rPr lang="en-US" dirty="0">
                <a:solidFill>
                  <a:schemeClr val="bg1"/>
                </a:solidFill>
              </a:rPr>
              <a:t>Generative AI</a:t>
            </a:r>
          </a:p>
        </p:txBody>
      </p:sp>
    </p:spTree>
    <p:extLst>
      <p:ext uri="{BB962C8B-B14F-4D97-AF65-F5344CB8AC3E}">
        <p14:creationId xmlns:p14="http://schemas.microsoft.com/office/powerpoint/2010/main" val="3747628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B84406F-A60C-EDD4-A8EC-1A7A3F9F42E9}"/>
              </a:ext>
            </a:extLst>
          </p:cNvPr>
          <p:cNvSpPr txBox="1"/>
          <p:nvPr/>
        </p:nvSpPr>
        <p:spPr>
          <a:xfrm>
            <a:off x="752475" y="292038"/>
            <a:ext cx="3327400" cy="276999"/>
          </a:xfrm>
          <a:prstGeom prst="rect">
            <a:avLst/>
          </a:prstGeom>
          <a:noFill/>
        </p:spPr>
        <p:txBody>
          <a:bodyPr wrap="square" lIns="91440" tIns="45720" rIns="91440" bIns="45720" anchor="t">
            <a:spAutoFit/>
          </a:bodyPr>
          <a:lstStyle/>
          <a:p>
            <a:r>
              <a:rPr lang="en-US" sz="1200" dirty="0">
                <a:solidFill>
                  <a:schemeClr val="accent1"/>
                </a:solidFill>
                <a:latin typeface="Interstate Light"/>
                <a:cs typeface="Calibri"/>
              </a:rPr>
              <a:t>Demystifying AI: Concepts &amp; Applications</a:t>
            </a:r>
            <a:endParaRPr lang="en-GB" sz="1200" dirty="0">
              <a:solidFill>
                <a:schemeClr val="accent1"/>
              </a:solidFill>
              <a:latin typeface="Interstate Light"/>
              <a:cs typeface="Calibri"/>
            </a:endParaRPr>
          </a:p>
        </p:txBody>
      </p:sp>
      <p:sp>
        <p:nvSpPr>
          <p:cNvPr id="9" name="Rectangle 8">
            <a:extLst>
              <a:ext uri="{FF2B5EF4-FFF2-40B4-BE49-F238E27FC236}">
                <a16:creationId xmlns:a16="http://schemas.microsoft.com/office/drawing/2014/main" id="{33ED571B-93BD-ECAA-4D33-5A8DE87A4925}"/>
              </a:ext>
            </a:extLst>
          </p:cNvPr>
          <p:cNvSpPr/>
          <p:nvPr/>
        </p:nvSpPr>
        <p:spPr>
          <a:xfrm>
            <a:off x="530731" y="349446"/>
            <a:ext cx="88105" cy="29440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7447BEFD-B9C3-E554-81AC-77EFDCC1BD42}"/>
              </a:ext>
            </a:extLst>
          </p:cNvPr>
          <p:cNvSpPr>
            <a:spLocks noGrp="1"/>
          </p:cNvSpPr>
          <p:nvPr>
            <p:ph type="title"/>
          </p:nvPr>
        </p:nvSpPr>
        <p:spPr>
          <a:xfrm>
            <a:off x="848799" y="752165"/>
            <a:ext cx="7311975" cy="777176"/>
          </a:xfrm>
        </p:spPr>
        <p:txBody>
          <a:bodyPr vert="horz" lIns="0" tIns="45720" rIns="91440" bIns="45720" rtlCol="0" anchor="t" anchorCtr="0">
            <a:noAutofit/>
          </a:bodyPr>
          <a:lstStyle/>
          <a:p>
            <a:r>
              <a:rPr lang="en-US" sz="3200" b="1" dirty="0">
                <a:solidFill>
                  <a:srgbClr val="D1D5DB"/>
                </a:solidFill>
                <a:latin typeface="Söhne"/>
              </a:rPr>
              <a:t>Evolution of Neural Networks:</a:t>
            </a:r>
            <a:br>
              <a:rPr lang="en-US" sz="3200" b="1" dirty="0">
                <a:solidFill>
                  <a:srgbClr val="D1D5DB"/>
                </a:solidFill>
                <a:latin typeface="Söhne"/>
              </a:rPr>
            </a:br>
            <a:r>
              <a:rPr lang="en-US" sz="3200" b="1" dirty="0">
                <a:solidFill>
                  <a:srgbClr val="D1D5DB"/>
                </a:solidFill>
                <a:latin typeface="Söhne"/>
              </a:rPr>
              <a:t>From Discriminative to Generative Models</a:t>
            </a:r>
            <a:endParaRPr lang="en-GB" sz="3200" b="1" dirty="0">
              <a:solidFill>
                <a:srgbClr val="D1D5DB"/>
              </a:solidFill>
              <a:latin typeface="Söhne"/>
            </a:endParaRPr>
          </a:p>
        </p:txBody>
      </p:sp>
      <p:grpSp>
        <p:nvGrpSpPr>
          <p:cNvPr id="29" name="Group 28">
            <a:extLst>
              <a:ext uri="{FF2B5EF4-FFF2-40B4-BE49-F238E27FC236}">
                <a16:creationId xmlns:a16="http://schemas.microsoft.com/office/drawing/2014/main" id="{4DCCEF8C-A8F4-23B9-0297-15F3191D4E4A}"/>
              </a:ext>
            </a:extLst>
          </p:cNvPr>
          <p:cNvGrpSpPr/>
          <p:nvPr/>
        </p:nvGrpSpPr>
        <p:grpSpPr>
          <a:xfrm>
            <a:off x="1030676" y="2118854"/>
            <a:ext cx="10630593" cy="3986981"/>
            <a:chOff x="848799" y="2043735"/>
            <a:chExt cx="10630593" cy="3986981"/>
          </a:xfrm>
        </p:grpSpPr>
        <p:sp>
          <p:nvSpPr>
            <p:cNvPr id="2" name="Rectangle: Rounded Corners 1">
              <a:extLst>
                <a:ext uri="{FF2B5EF4-FFF2-40B4-BE49-F238E27FC236}">
                  <a16:creationId xmlns:a16="http://schemas.microsoft.com/office/drawing/2014/main" id="{BA7DB843-42F6-DE54-15A7-05FF197E3229}"/>
                </a:ext>
              </a:extLst>
            </p:cNvPr>
            <p:cNvSpPr/>
            <p:nvPr/>
          </p:nvSpPr>
          <p:spPr>
            <a:xfrm>
              <a:off x="848799" y="2043735"/>
              <a:ext cx="5153166" cy="3986981"/>
            </a:xfrm>
            <a:prstGeom prst="roundRect">
              <a:avLst>
                <a:gd name="adj" fmla="val 50000"/>
              </a:avLst>
            </a:prstGeom>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extBox 6">
              <a:extLst>
                <a:ext uri="{FF2B5EF4-FFF2-40B4-BE49-F238E27FC236}">
                  <a16:creationId xmlns:a16="http://schemas.microsoft.com/office/drawing/2014/main" id="{269A7429-E515-3E8A-D624-61C9AAD4BF18}"/>
                </a:ext>
              </a:extLst>
            </p:cNvPr>
            <p:cNvSpPr txBox="1"/>
            <p:nvPr/>
          </p:nvSpPr>
          <p:spPr>
            <a:xfrm>
              <a:off x="1951642" y="2214513"/>
              <a:ext cx="2947481" cy="492443"/>
            </a:xfrm>
            <a:prstGeom prst="rect">
              <a:avLst/>
            </a:prstGeom>
            <a:noFill/>
          </p:spPr>
          <p:txBody>
            <a:bodyPr wrap="square">
              <a:spAutoFit/>
            </a:bodyPr>
            <a:lstStyle>
              <a:defPPr>
                <a:defRPr lang="en-GB"/>
              </a:defPPr>
              <a:lvl1pPr>
                <a:defRPr sz="2800" b="1" i="0">
                  <a:solidFill>
                    <a:srgbClr val="2E2E38"/>
                  </a:solidFill>
                  <a:effectLst/>
                  <a:latin typeface="Söhne"/>
                </a:defRPr>
              </a:lvl1pPr>
            </a:lstStyle>
            <a:p>
              <a:pPr algn="ctr"/>
              <a:r>
                <a:rPr lang="en-US" sz="2500" dirty="0"/>
                <a:t>Deep Learning</a:t>
              </a:r>
            </a:p>
          </p:txBody>
        </p:sp>
        <p:sp>
          <p:nvSpPr>
            <p:cNvPr id="5" name="Rectangle: Rounded Corners 4">
              <a:extLst>
                <a:ext uri="{FF2B5EF4-FFF2-40B4-BE49-F238E27FC236}">
                  <a16:creationId xmlns:a16="http://schemas.microsoft.com/office/drawing/2014/main" id="{D5A16F3C-CEC6-98E0-4B5A-94FE67FF3243}"/>
                </a:ext>
              </a:extLst>
            </p:cNvPr>
            <p:cNvSpPr/>
            <p:nvPr/>
          </p:nvSpPr>
          <p:spPr>
            <a:xfrm>
              <a:off x="1679971" y="2763888"/>
              <a:ext cx="3450826" cy="1255498"/>
            </a:xfrm>
            <a:prstGeom prst="roundRect">
              <a:avLst>
                <a:gd name="adj" fmla="val 50000"/>
              </a:avLst>
            </a:prstGeom>
            <a:solidFill>
              <a:schemeClr val="bg1"/>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TextBox 10">
              <a:extLst>
                <a:ext uri="{FF2B5EF4-FFF2-40B4-BE49-F238E27FC236}">
                  <a16:creationId xmlns:a16="http://schemas.microsoft.com/office/drawing/2014/main" id="{C4B4B213-BDFC-C37A-DD29-FA52D3A9E97A}"/>
                </a:ext>
              </a:extLst>
            </p:cNvPr>
            <p:cNvSpPr txBox="1"/>
            <p:nvPr/>
          </p:nvSpPr>
          <p:spPr>
            <a:xfrm>
              <a:off x="1893640" y="2945360"/>
              <a:ext cx="3023485" cy="892552"/>
            </a:xfrm>
            <a:prstGeom prst="rect">
              <a:avLst/>
            </a:prstGeom>
            <a:noFill/>
          </p:spPr>
          <p:txBody>
            <a:bodyPr wrap="square">
              <a:spAutoFit/>
            </a:bodyPr>
            <a:lstStyle>
              <a:defPPr>
                <a:defRPr lang="en-GB"/>
              </a:defPPr>
              <a:lvl1pPr>
                <a:defRPr sz="2600" b="1" i="0">
                  <a:solidFill>
                    <a:srgbClr val="2E2E38"/>
                  </a:solidFill>
                  <a:effectLst/>
                  <a:latin typeface="Söhne"/>
                </a:defRPr>
              </a:lvl1pPr>
            </a:lstStyle>
            <a:p>
              <a:pPr algn="ctr"/>
              <a:r>
                <a:rPr lang="en-US" dirty="0"/>
                <a:t>Discriminative (traditional) Models</a:t>
              </a:r>
            </a:p>
          </p:txBody>
        </p:sp>
        <p:sp>
          <p:nvSpPr>
            <p:cNvPr id="13" name="TextBox 12">
              <a:extLst>
                <a:ext uri="{FF2B5EF4-FFF2-40B4-BE49-F238E27FC236}">
                  <a16:creationId xmlns:a16="http://schemas.microsoft.com/office/drawing/2014/main" id="{A947C6FE-5B77-8665-9A34-CFA984BE7D5C}"/>
                </a:ext>
              </a:extLst>
            </p:cNvPr>
            <p:cNvSpPr txBox="1"/>
            <p:nvPr/>
          </p:nvSpPr>
          <p:spPr>
            <a:xfrm>
              <a:off x="2226512" y="4368301"/>
              <a:ext cx="2357743" cy="892552"/>
            </a:xfrm>
            <a:prstGeom prst="rect">
              <a:avLst/>
            </a:prstGeom>
            <a:noFill/>
          </p:spPr>
          <p:txBody>
            <a:bodyPr wrap="square">
              <a:spAutoFit/>
            </a:bodyPr>
            <a:lstStyle>
              <a:defPPr>
                <a:defRPr lang="en-GB"/>
              </a:defPPr>
              <a:lvl1pPr>
                <a:defRPr sz="2600" b="1" i="0">
                  <a:solidFill>
                    <a:srgbClr val="2E2E38"/>
                  </a:solidFill>
                  <a:effectLst/>
                  <a:latin typeface="Söhne"/>
                </a:defRPr>
              </a:lvl1pPr>
            </a:lstStyle>
            <a:p>
              <a:pPr algn="ctr"/>
              <a:r>
                <a:rPr lang="en-US" dirty="0"/>
                <a:t>Generative Models</a:t>
              </a:r>
            </a:p>
          </p:txBody>
        </p:sp>
        <p:sp>
          <p:nvSpPr>
            <p:cNvPr id="15" name="TextBox 14">
              <a:extLst>
                <a:ext uri="{FF2B5EF4-FFF2-40B4-BE49-F238E27FC236}">
                  <a16:creationId xmlns:a16="http://schemas.microsoft.com/office/drawing/2014/main" id="{DCAB8831-8DD7-0FB3-BE54-95C0A6513796}"/>
                </a:ext>
              </a:extLst>
            </p:cNvPr>
            <p:cNvSpPr txBox="1"/>
            <p:nvPr/>
          </p:nvSpPr>
          <p:spPr>
            <a:xfrm>
              <a:off x="6639190" y="2727624"/>
              <a:ext cx="4840202" cy="1328023"/>
            </a:xfrm>
            <a:prstGeom prst="roundRect">
              <a:avLst/>
            </a:prstGeom>
            <a:noFill/>
            <a:ln w="15875">
              <a:solidFill>
                <a:schemeClr val="bg1"/>
              </a:solidFill>
              <a:prstDash val="sysDash"/>
            </a:ln>
          </p:spPr>
          <p:txBody>
            <a:bodyPr wrap="square">
              <a:spAutoFit/>
            </a:bodyPr>
            <a:lstStyle/>
            <a:p>
              <a:pPr algn="l"/>
              <a:r>
                <a:rPr lang="en-US" b="0" i="0" dirty="0">
                  <a:solidFill>
                    <a:srgbClr val="D1D5DB"/>
                  </a:solidFill>
                  <a:effectLst/>
                  <a:latin typeface="Söhne"/>
                </a:rPr>
                <a:t>They aim to directly model the </a:t>
              </a:r>
              <a:r>
                <a:rPr lang="en-US" b="1" i="0" dirty="0">
                  <a:solidFill>
                    <a:srgbClr val="FFFF00"/>
                  </a:solidFill>
                  <a:effectLst/>
                  <a:latin typeface="Söhne"/>
                </a:rPr>
                <a:t>mapping</a:t>
              </a:r>
              <a:r>
                <a:rPr lang="en-US" b="0" i="0" dirty="0">
                  <a:solidFill>
                    <a:srgbClr val="D1D5DB"/>
                  </a:solidFill>
                  <a:effectLst/>
                  <a:latin typeface="Söhne"/>
                </a:rPr>
                <a:t> from </a:t>
              </a:r>
              <a:r>
                <a:rPr lang="en-US" b="1" i="0" dirty="0">
                  <a:solidFill>
                    <a:srgbClr val="FFFF00"/>
                  </a:solidFill>
                  <a:effectLst/>
                  <a:latin typeface="Söhne"/>
                </a:rPr>
                <a:t>input</a:t>
              </a:r>
              <a:r>
                <a:rPr lang="en-US" b="0" i="0" dirty="0">
                  <a:solidFill>
                    <a:srgbClr val="D1D5DB"/>
                  </a:solidFill>
                  <a:effectLst/>
                  <a:latin typeface="Söhne"/>
                </a:rPr>
                <a:t> data to </a:t>
              </a:r>
              <a:r>
                <a:rPr lang="en-US" b="1" i="0" dirty="0">
                  <a:solidFill>
                    <a:srgbClr val="FFFF00"/>
                  </a:solidFill>
                  <a:effectLst/>
                  <a:latin typeface="Söhne"/>
                </a:rPr>
                <a:t>output</a:t>
              </a:r>
              <a:r>
                <a:rPr lang="en-US" b="0" i="0" dirty="0">
                  <a:solidFill>
                    <a:srgbClr val="D1D5DB"/>
                  </a:solidFill>
                  <a:effectLst/>
                  <a:latin typeface="Söhne"/>
                </a:rPr>
                <a:t> labels without explicitly modeling the underlying probability distribution of the data.</a:t>
              </a:r>
              <a:endParaRPr lang="en-US" i="0" dirty="0">
                <a:solidFill>
                  <a:schemeClr val="bg1"/>
                </a:solidFill>
                <a:effectLst/>
                <a:latin typeface="Söhne"/>
              </a:endParaRPr>
            </a:p>
          </p:txBody>
        </p:sp>
        <p:sp>
          <p:nvSpPr>
            <p:cNvPr id="48" name="TextBox 47">
              <a:extLst>
                <a:ext uri="{FF2B5EF4-FFF2-40B4-BE49-F238E27FC236}">
                  <a16:creationId xmlns:a16="http://schemas.microsoft.com/office/drawing/2014/main" id="{A57422DA-3FB3-C3D6-B67A-84C7442BD733}"/>
                </a:ext>
              </a:extLst>
            </p:cNvPr>
            <p:cNvSpPr txBox="1"/>
            <p:nvPr/>
          </p:nvSpPr>
          <p:spPr>
            <a:xfrm>
              <a:off x="6639190" y="4240836"/>
              <a:ext cx="4840202" cy="1328023"/>
            </a:xfrm>
            <a:prstGeom prst="roundRect">
              <a:avLst/>
            </a:prstGeom>
            <a:noFill/>
            <a:ln w="15875">
              <a:solidFill>
                <a:srgbClr val="B2B2B2"/>
              </a:solidFill>
              <a:prstDash val="sysDash"/>
            </a:ln>
          </p:spPr>
          <p:txBody>
            <a:bodyPr wrap="square">
              <a:spAutoFit/>
            </a:bodyPr>
            <a:lstStyle/>
            <a:p>
              <a:pPr algn="l"/>
              <a:r>
                <a:rPr lang="en-US" b="0" i="0" dirty="0">
                  <a:solidFill>
                    <a:srgbClr val="D1D5DB"/>
                  </a:solidFill>
                  <a:effectLst/>
                  <a:latin typeface="Söhne"/>
                </a:rPr>
                <a:t>They aim to </a:t>
              </a:r>
              <a:r>
                <a:rPr lang="en-US" b="1" i="0" dirty="0">
                  <a:solidFill>
                    <a:srgbClr val="FFFF00"/>
                  </a:solidFill>
                  <a:effectLst/>
                  <a:latin typeface="Söhne"/>
                </a:rPr>
                <a:t>learn</a:t>
              </a:r>
              <a:r>
                <a:rPr lang="en-US" b="0" i="0" dirty="0">
                  <a:solidFill>
                    <a:srgbClr val="D1D5DB"/>
                  </a:solidFill>
                  <a:effectLst/>
                  <a:latin typeface="Söhne"/>
                </a:rPr>
                <a:t> the underlying </a:t>
              </a:r>
              <a:r>
                <a:rPr lang="en-US" b="1" i="0" dirty="0">
                  <a:solidFill>
                    <a:srgbClr val="FFFF00"/>
                  </a:solidFill>
                  <a:effectLst/>
                  <a:latin typeface="Söhne"/>
                </a:rPr>
                <a:t>probability distribution</a:t>
              </a:r>
              <a:r>
                <a:rPr lang="en-US" b="0" i="0" dirty="0">
                  <a:solidFill>
                    <a:srgbClr val="D1D5DB"/>
                  </a:solidFill>
                  <a:effectLst/>
                  <a:latin typeface="Söhne"/>
                </a:rPr>
                <a:t> of the input data, so that they can generate </a:t>
              </a:r>
              <a:r>
                <a:rPr lang="en-US" b="1" i="0" dirty="0">
                  <a:solidFill>
                    <a:srgbClr val="FFFF00"/>
                  </a:solidFill>
                  <a:effectLst/>
                  <a:latin typeface="Söhne"/>
                </a:rPr>
                <a:t>new data</a:t>
              </a:r>
              <a:r>
                <a:rPr lang="en-US" b="0" i="0" dirty="0">
                  <a:solidFill>
                    <a:srgbClr val="D1D5DB"/>
                  </a:solidFill>
                  <a:effectLst/>
                  <a:latin typeface="Söhne"/>
                </a:rPr>
                <a:t> samples by </a:t>
              </a:r>
              <a:r>
                <a:rPr lang="en-US" b="1" i="0" dirty="0">
                  <a:solidFill>
                    <a:srgbClr val="FFFF00"/>
                  </a:solidFill>
                  <a:effectLst/>
                  <a:latin typeface="Söhne"/>
                </a:rPr>
                <a:t>sampling</a:t>
              </a:r>
              <a:r>
                <a:rPr lang="en-US" b="0" i="0" dirty="0">
                  <a:solidFill>
                    <a:srgbClr val="D1D5DB"/>
                  </a:solidFill>
                  <a:effectLst/>
                  <a:latin typeface="Söhne"/>
                </a:rPr>
                <a:t> from the learned probability distribution</a:t>
              </a:r>
              <a:endParaRPr lang="en-US" i="0" dirty="0">
                <a:solidFill>
                  <a:schemeClr val="bg1"/>
                </a:solidFill>
                <a:effectLst/>
                <a:latin typeface="Söhne"/>
              </a:endParaRPr>
            </a:p>
          </p:txBody>
        </p:sp>
        <p:cxnSp>
          <p:nvCxnSpPr>
            <p:cNvPr id="23" name="Straight Arrow Connector 22">
              <a:extLst>
                <a:ext uri="{FF2B5EF4-FFF2-40B4-BE49-F238E27FC236}">
                  <a16:creationId xmlns:a16="http://schemas.microsoft.com/office/drawing/2014/main" id="{477CB482-7A7C-653C-4C54-020432DE9882}"/>
                </a:ext>
              </a:extLst>
            </p:cNvPr>
            <p:cNvCxnSpPr>
              <a:stCxn id="5" idx="3"/>
              <a:endCxn id="15" idx="1"/>
            </p:cNvCxnSpPr>
            <p:nvPr/>
          </p:nvCxnSpPr>
          <p:spPr>
            <a:xfrm flipV="1">
              <a:off x="5130797" y="3391636"/>
              <a:ext cx="1508393" cy="1"/>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005C9B5-93DB-1B21-89E9-FA1C3326F014}"/>
                </a:ext>
              </a:extLst>
            </p:cNvPr>
            <p:cNvCxnSpPr>
              <a:cxnSpLocks/>
              <a:stCxn id="33" idx="3"/>
              <a:endCxn id="48" idx="1"/>
            </p:cNvCxnSpPr>
            <p:nvPr/>
          </p:nvCxnSpPr>
          <p:spPr>
            <a:xfrm>
              <a:off x="5130797" y="4904848"/>
              <a:ext cx="1508393" cy="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AA35D3EC-C3D7-8D9F-0068-185CA57042DA}"/>
                </a:ext>
              </a:extLst>
            </p:cNvPr>
            <p:cNvSpPr/>
            <p:nvPr/>
          </p:nvSpPr>
          <p:spPr>
            <a:xfrm>
              <a:off x="1679971" y="4277099"/>
              <a:ext cx="3450826" cy="1255498"/>
            </a:xfrm>
            <a:prstGeom prst="roundRect">
              <a:avLst>
                <a:gd name="adj" fmla="val 50000"/>
              </a:avLst>
            </a:prstGeom>
            <a:solidFill>
              <a:srgbClr val="B2B2B2"/>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TextBox 33">
              <a:extLst>
                <a:ext uri="{FF2B5EF4-FFF2-40B4-BE49-F238E27FC236}">
                  <a16:creationId xmlns:a16="http://schemas.microsoft.com/office/drawing/2014/main" id="{0083F6BE-07FE-1A11-B612-2776A420BE82}"/>
                </a:ext>
              </a:extLst>
            </p:cNvPr>
            <p:cNvSpPr txBox="1"/>
            <p:nvPr/>
          </p:nvSpPr>
          <p:spPr>
            <a:xfrm>
              <a:off x="2226512" y="4458572"/>
              <a:ext cx="2357743" cy="892552"/>
            </a:xfrm>
            <a:prstGeom prst="rect">
              <a:avLst/>
            </a:prstGeom>
            <a:noFill/>
          </p:spPr>
          <p:txBody>
            <a:bodyPr wrap="square">
              <a:spAutoFit/>
            </a:bodyPr>
            <a:lstStyle>
              <a:defPPr>
                <a:defRPr lang="en-GB"/>
              </a:defPPr>
              <a:lvl1pPr>
                <a:defRPr sz="2600" b="1" i="0">
                  <a:solidFill>
                    <a:srgbClr val="2E2E38"/>
                  </a:solidFill>
                  <a:effectLst/>
                  <a:latin typeface="Söhne"/>
                </a:defRPr>
              </a:lvl1pPr>
            </a:lstStyle>
            <a:p>
              <a:pPr algn="ctr"/>
              <a:r>
                <a:rPr lang="en-US" dirty="0"/>
                <a:t>Generative Models</a:t>
              </a:r>
            </a:p>
          </p:txBody>
        </p:sp>
      </p:grpSp>
    </p:spTree>
    <p:extLst>
      <p:ext uri="{BB962C8B-B14F-4D97-AF65-F5344CB8AC3E}">
        <p14:creationId xmlns:p14="http://schemas.microsoft.com/office/powerpoint/2010/main" val="2464441390"/>
      </p:ext>
    </p:extLst>
  </p:cSld>
  <p:clrMapOvr>
    <a:masterClrMapping/>
  </p:clrMapOvr>
</p:sld>
</file>

<file path=ppt/theme/theme1.xml><?xml version="1.0" encoding="utf-8"?>
<a:theme xmlns:a="http://schemas.openxmlformats.org/drawingml/2006/main" name="office theme">
  <a:themeElements>
    <a:clrScheme name="EY">
      <a:dk1>
        <a:srgbClr val="2E2E38"/>
      </a:dk1>
      <a:lt1>
        <a:srgbClr val="FFFFFF"/>
      </a:lt1>
      <a:dk2>
        <a:srgbClr val="44546A"/>
      </a:dk2>
      <a:lt2>
        <a:srgbClr val="E7E6E6"/>
      </a:lt2>
      <a:accent1>
        <a:srgbClr val="FFE600"/>
      </a:accent1>
      <a:accent2>
        <a:srgbClr val="2E2E38"/>
      </a:accent2>
      <a:accent3>
        <a:srgbClr val="747480"/>
      </a:accent3>
      <a:accent4>
        <a:srgbClr val="C3C3CD"/>
      </a:accent4>
      <a:accent5>
        <a:srgbClr val="F6F6FA"/>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haredContentType xmlns="Microsoft.SharePoint.Taxonomy.ContentTypeSync" SourceId="9cc9f4e4-efc4-4954-9a3a-92fa8d4fa5d0" ContentTypeId="0x010100826318CDA76982469C2C3CD2CD5847410200FE50EC723BBB4EE093E11CAD7ADFFF7A" PreviousValue="false"/>
</file>

<file path=customXml/item4.xml><?xml version="1.0" encoding="utf-8"?>
<ct:contentTypeSchema xmlns:ct="http://schemas.microsoft.com/office/2006/metadata/contentType" xmlns:ma="http://schemas.microsoft.com/office/2006/metadata/properties/metaAttributes" ct:_="" ma:_="" ma:contentTypeName="EY Knowledge Document" ma:contentTypeID="0x010100826318CDA76982469C2C3CD2CD5847410200FE50EC723BBB4EE093E11CAD7ADFFF7A0023C01E477931E8418E24AD7395A90A97" ma:contentTypeVersion="100" ma:contentTypeDescription="EY Knowledge Document" ma:contentTypeScope="" ma:versionID="bdafd2b62048d26e76dd74712861b0c0">
  <xsd:schema xmlns:xsd="http://www.w3.org/2001/XMLSchema" xmlns:xs="http://www.w3.org/2001/XMLSchema" xmlns:p="http://schemas.microsoft.com/office/2006/metadata/properties" xmlns:ns2="35818088-e62d-4edf-bbb6-409430aef268" xmlns:ns3="f7b9490a-6539-4b3d-a00d-85d1ae6c4bae" xmlns:ns4="19adbeff-1f70-49b0-bb78-230e8a3e1da5" xmlns:ns5="ba90dc45-3ec7-4dfc-acec-d508650260fe" targetNamespace="http://schemas.microsoft.com/office/2006/metadata/properties" ma:root="true" ma:fieldsID="3becaa9844f7dfc9aa91709d2a4b2ae3" ns2:_="" ns3:_="" ns4:_="" ns5:_="">
    <xsd:import namespace="35818088-e62d-4edf-bbb6-409430aef268"/>
    <xsd:import namespace="f7b9490a-6539-4b3d-a00d-85d1ae6c4bae"/>
    <xsd:import namespace="19adbeff-1f70-49b0-bb78-230e8a3e1da5"/>
    <xsd:import namespace="ba90dc45-3ec7-4dfc-acec-d508650260fe"/>
    <xsd:element name="properties">
      <xsd:complexType>
        <xsd:sequence>
          <xsd:element name="documentManagement">
            <xsd:complexType>
              <xsd:all>
                <xsd:element ref="ns2:EYAbstract" minOccurs="0"/>
                <xsd:element ref="ns3:EYMajorPubDate" minOccurs="0"/>
                <xsd:element ref="ns2:EYEYOnly"/>
                <xsd:element ref="ns2:EYEYAuthors" minOccurs="0"/>
                <xsd:element ref="ns2:EYContact" minOccurs="0"/>
                <xsd:element ref="ns2:ClassificationDataNoteField" minOccurs="0"/>
                <xsd:element ref="ns2:Classification_x0020_Status" minOccurs="0"/>
                <xsd:element ref="ns2:EYKLastReviewDate" minOccurs="0"/>
                <xsd:element ref="ns2:EYKShelfLife" minOccurs="0"/>
                <xsd:element ref="ns2:EYRelatedItems" minOccurs="0"/>
                <xsd:element ref="ns2:ExternalSource" minOccurs="0"/>
                <xsd:element ref="ns2:EYCopyright" minOccurs="0"/>
                <xsd:element ref="ns2:EYScoreNo" minOccurs="0"/>
                <xsd:element ref="ns2:EYExtranetPublication"/>
                <xsd:element ref="ns2:EYShareHideFromSearch" minOccurs="0"/>
                <xsd:element ref="ns2:EYKEndorseHistoryLog" minOccurs="0"/>
                <xsd:element ref="ns4:EYKArchiveHistoryLog" minOccurs="0"/>
                <xsd:element ref="ns2:EYKNoOfDownloads" minOccurs="0"/>
                <xsd:element ref="ns2:EYKNoOfViews" minOccurs="0"/>
                <xsd:element ref="ns5:EYKIsStubRecord" minOccurs="0"/>
                <xsd:element ref="ns5:EYKStubRecordURL" minOccurs="0"/>
                <xsd:element ref="ns5:EYKComments" minOccurs="0"/>
                <xsd:element ref="ns2:EYKEndorsement" minOccurs="0"/>
                <xsd:element ref="ns5:_dlc_DocIdUrl" minOccurs="0"/>
                <xsd:element ref="ns2:i14ea8bbd518495ea0e20ac1ad18c527" minOccurs="0"/>
                <xsd:element ref="ns2:TaxCatchAll" minOccurs="0"/>
                <xsd:element ref="ns2:TaxCatchAllLabel" minOccurs="0"/>
                <xsd:element ref="ns2:k8128b1c45734e36a24fce652bc7ffb7" minOccurs="0"/>
                <xsd:element ref="ns2:jc981bd8ab5b47fd91abb7684c0f405b" minOccurs="0"/>
                <xsd:element ref="ns2:b4187e12891e46deb4d240a4b28bdb90" minOccurs="0"/>
                <xsd:element ref="ns2:m33678f12b5049c39a1c696686f3f70e" minOccurs="0"/>
                <xsd:element ref="ns2:i8aa7114bb7641bd86d3a4ccb4853306" minOccurs="0"/>
                <xsd:element ref="ns2:m36b233319544d999b8f04858985d3e8" minOccurs="0"/>
                <xsd:element ref="ns2:e0e024ccac5240e69ae9c38a41bfa7a5" minOccurs="0"/>
                <xsd:element ref="ns2:TaxKeywordTaxHTField" minOccurs="0"/>
                <xsd:element ref="ns2:dc12c0fcbaa8400483ae8258ed61b8c8" minOccurs="0"/>
                <xsd:element ref="ns2:n1dab9d6d8664732849b7aaffb48fb18" minOccurs="0"/>
                <xsd:element ref="ns2:jb27e7913892463ea3962391e5e5bf6b" minOccurs="0"/>
                <xsd:element ref="ns2:f4bd10f74d714a839685405af33c451c" minOccurs="0"/>
                <xsd:element ref="ns2:a17f02f1284541ecaf0310cd291db4a5" minOccurs="0"/>
                <xsd:element ref="ns2:c94e7723a71c45f09f50228010d0fe70" minOccurs="0"/>
                <xsd:element ref="ns2:EYKRequestId" minOccurs="0"/>
                <xsd:element ref="ns5:a8483d08fb074d6289c5ef76ab4c8396" minOccurs="0"/>
                <xsd:element ref="ns5:_dlc_DocId" minOccurs="0"/>
                <xsd:element ref="ns5:_dlc_DocIdPersistId" minOccurs="0"/>
                <xsd:element ref="ns5:EYKIsValidContact" minOccurs="0"/>
                <xsd:element ref="ns5:EYKIsValidAuthors" minOccurs="0"/>
                <xsd:element ref="ns5:EYKDateArchived" minOccurs="0"/>
                <xsd:element ref="ns5:EYKDSBID" minOccurs="0"/>
                <xsd:element ref="ns5:EYKHarvestCycleID" minOccurs="0"/>
                <xsd:element ref="ns2:EngagementNumber" minOccurs="0"/>
                <xsd:element ref="ns5:ma3fe9d163a54e01b9fa3fb657a8eeac" minOccurs="0"/>
                <xsd:element ref="ns2:EYKOpportunityID" minOccurs="0"/>
                <xsd:element ref="ns5:EYKOriginalSourceData" minOccurs="0"/>
                <xsd:element ref="ns5:EYKAssociatedEngageme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818088-e62d-4edf-bbb6-409430aef268" elementFormDefault="qualified">
    <xsd:import namespace="http://schemas.microsoft.com/office/2006/documentManagement/types"/>
    <xsd:import namespace="http://schemas.microsoft.com/office/infopath/2007/PartnerControls"/>
    <xsd:element name="EYAbstract" ma:index="2" nillable="true" ma:displayName="Abstract" ma:internalName="EYAbstract">
      <xsd:simpleType>
        <xsd:restriction base="dms:Note"/>
      </xsd:simpleType>
    </xsd:element>
    <xsd:element name="EYEYOnly" ma:index="4" ma:displayName="EY Only" ma:default="1" ma:internalName="EYEYOnly" ma:readOnly="false">
      <xsd:simpleType>
        <xsd:restriction base="dms:Boolean"/>
      </xsd:simpleType>
    </xsd:element>
    <xsd:element name="EYEYAuthors" ma:index="5" nillable="true" ma:displayName="EY Authors" ma:description="Identify the authors of this file" ma:SharePointGroup="0" ma:internalName="EYEYAuthors" ma:showField="EMail">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YContact" ma:index="6" nillable="true" ma:displayName="Contact" ma:list="UserInfo" ma:SharePointGroup="0" ma:internalName="EYContact" ma:showField="EMail">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lassificationDataNoteField" ma:index="9" nillable="true" ma:displayName="ClassificationDataNoteField" ma:internalName="ClassificationDataNoteField" ma:readOnly="true">
      <xsd:simpleType>
        <xsd:restriction base="dms:Note"/>
      </xsd:simpleType>
    </xsd:element>
    <xsd:element name="Classification_x0020_Status" ma:index="10" nillable="true" ma:displayName="Classification Status" ma:internalName="Classification_x0020_Status" ma:readOnly="false">
      <xsd:simpleType>
        <xsd:restriction base="dms:Note"/>
      </xsd:simpleType>
    </xsd:element>
    <xsd:element name="EYKLastReviewDate" ma:index="18" nillable="true" ma:displayName="Last Review Date" ma:default="[today]" ma:format="DateOnly" ma:internalName="EYKLastReviewDate">
      <xsd:simpleType>
        <xsd:restriction base="dms:DateTime"/>
      </xsd:simpleType>
    </xsd:element>
    <xsd:element name="EYKShelfLife" ma:index="19" nillable="true" ma:displayName="Shelf Life(in months)" ma:default="18" ma:format="Dropdown" ma:internalName="EYKShelfLife">
      <xsd:simpleType>
        <xsd:restriction base="dms:Choice">
          <xsd:enumeration value="6"/>
          <xsd:enumeration value="12"/>
          <xsd:enumeration value="18"/>
          <xsd:enumeration value="24"/>
        </xsd:restriction>
      </xsd:simpleType>
    </xsd:element>
    <xsd:element name="EYRelatedItems" ma:index="21" nillable="true" ma:displayName="Related Items" ma:internalName="EYRelatedItems">
      <xsd:simpleType>
        <xsd:restriction base="dms:Note"/>
      </xsd:simpleType>
    </xsd:element>
    <xsd:element name="ExternalSource" ma:index="22" nillable="true" ma:displayName="External Source" ma:description="Identify the organization(s) that produced this file (if applicable); e.g. “Gartner Inc.”  “Greenpeace”. Separate multiple values with a semi-colon (;)" ma:internalName="ExternalSource">
      <xsd:simpleType>
        <xsd:restriction base="dms:Text">
          <xsd:maxLength value="255"/>
        </xsd:restriction>
      </xsd:simpleType>
    </xsd:element>
    <xsd:element name="EYCopyright" ma:index="23" nillable="true" ma:displayName="Copyright" ma:internalName="EYCopyright">
      <xsd:simpleType>
        <xsd:restriction base="dms:Text"/>
      </xsd:simpleType>
    </xsd:element>
    <xsd:element name="EYScoreNo" ma:index="24" nillable="true" ma:displayName="SCORE No." ma:internalName="EYScoreNo">
      <xsd:simpleType>
        <xsd:restriction base="dms:Text">
          <xsd:maxLength value="255"/>
        </xsd:restriction>
      </xsd:simpleType>
    </xsd:element>
    <xsd:element name="EYExtranetPublication" ma:index="25" ma:displayName="For Extranet Publication" ma:default="0" ma:internalName="EYExtranetPublication" ma:readOnly="false">
      <xsd:simpleType>
        <xsd:restriction base="dms:Boolean"/>
      </xsd:simpleType>
    </xsd:element>
    <xsd:element name="EYShareHideFromSearch" ma:index="30" nillable="true" ma:displayName="EY Share Hide From Search" ma:default="0" ma:description="EY Share Hide From Search" ma:indexed="true" ma:internalName="EYShareHideFromSearch" ma:readOnly="false">
      <xsd:simpleType>
        <xsd:restriction base="dms:Boolean"/>
      </xsd:simpleType>
    </xsd:element>
    <xsd:element name="EYKEndorseHistoryLog" ma:index="31" nillable="true" ma:displayName="Endorse History Log" ma:internalName="EYKEndorseHistoryLog">
      <xsd:simpleType>
        <xsd:restriction base="dms:Note"/>
      </xsd:simpleType>
    </xsd:element>
    <xsd:element name="EYKNoOfDownloads" ma:index="33" nillable="true" ma:displayName="No Of Downloads" ma:indexed="true" ma:internalName="EYKNoOfDownloads">
      <xsd:simpleType>
        <xsd:restriction base="dms:Number"/>
      </xsd:simpleType>
    </xsd:element>
    <xsd:element name="EYKNoOfViews" ma:index="34" nillable="true" ma:displayName="No Of Views" ma:indexed="true" ma:internalName="EYKNoOfViews">
      <xsd:simpleType>
        <xsd:restriction base="dms:Number"/>
      </xsd:simpleType>
    </xsd:element>
    <xsd:element name="EYKEndorsement" ma:index="40" nillable="true" ma:displayName="Endorsement" ma:internalName="EYKEndorsement">
      <xsd:simpleType>
        <xsd:restriction base="dms:Note"/>
      </xsd:simpleType>
    </xsd:element>
    <xsd:element name="i14ea8bbd518495ea0e20ac1ad18c527" ma:index="49" ma:taxonomy="true" ma:internalName="i14ea8bbd518495ea0e20ac1ad18c527" ma:taxonomyFieldName="EYContentType" ma:displayName="EY Content Type" ma:fieldId="{214ea8bb-d518-495e-a0e2-0ac1ad18c527}" ma:sspId="9cc9f4e4-efc4-4954-9a3a-92fa8d4fa5d0" ma:termSetId="6505b3fe-eead-400a-9754-f8a94624a621" ma:anchorId="00000000-0000-0000-0000-000000000000" ma:open="true" ma:isKeyword="false">
      <xsd:complexType>
        <xsd:sequence>
          <xsd:element ref="pc:Terms" minOccurs="0" maxOccurs="1"/>
        </xsd:sequence>
      </xsd:complexType>
    </xsd:element>
    <xsd:element name="TaxCatchAll" ma:index="50" nillable="true" ma:displayName="Taxonomy Catch All Column" ma:hidden="true" ma:list="{72d371bf-0f9d-45e2-ac92-06c559d8be95}" ma:internalName="TaxCatchAll" ma:showField="CatchAllData" ma:web="ba90dc45-3ec7-4dfc-acec-d508650260fe">
      <xsd:complexType>
        <xsd:complexContent>
          <xsd:extension base="dms:MultiChoiceLookup">
            <xsd:sequence>
              <xsd:element name="Value" type="dms:Lookup" maxOccurs="unbounded" minOccurs="0" nillable="true"/>
            </xsd:sequence>
          </xsd:extension>
        </xsd:complexContent>
      </xsd:complexType>
    </xsd:element>
    <xsd:element name="TaxCatchAllLabel" ma:index="51" nillable="true" ma:displayName="Taxonomy Catch All Column1" ma:hidden="true" ma:list="{72d371bf-0f9d-45e2-ac92-06c559d8be95}" ma:internalName="TaxCatchAllLabel" ma:readOnly="true" ma:showField="CatchAllDataLabel" ma:web="ba90dc45-3ec7-4dfc-acec-d508650260fe">
      <xsd:complexType>
        <xsd:complexContent>
          <xsd:extension base="dms:MultiChoiceLookup">
            <xsd:sequence>
              <xsd:element name="Value" type="dms:Lookup" maxOccurs="unbounded" minOccurs="0" nillable="true"/>
            </xsd:sequence>
          </xsd:extension>
        </xsd:complexContent>
      </xsd:complexType>
    </xsd:element>
    <xsd:element name="k8128b1c45734e36a24fce652bc7ffb7" ma:index="52" ma:taxonomy="true" ma:internalName="k8128b1c45734e36a24fce652bc7ffb7" ma:taxonomyFieldName="ServiceLineFunction" ma:displayName="Service Line / Function" ma:default="" ma:fieldId="{48128b1c-4573-4e36-a24f-ce652bc7ffb7}" ma:taxonomyMulti="true" ma:sspId="9cc9f4e4-efc4-4954-9a3a-92fa8d4fa5d0" ma:termSetId="a54bfafd-6ceb-41d3-a4cd-e00da9f478ef" ma:anchorId="00000000-0000-0000-0000-000000000000" ma:open="false" ma:isKeyword="false">
      <xsd:complexType>
        <xsd:sequence>
          <xsd:element ref="pc:Terms" minOccurs="0" maxOccurs="1"/>
        </xsd:sequence>
      </xsd:complexType>
    </xsd:element>
    <xsd:element name="jc981bd8ab5b47fd91abb7684c0f405b" ma:index="53" ma:taxonomy="true" ma:internalName="jc981bd8ab5b47fd91abb7684c0f405b" ma:taxonomyFieldName="GeographicApplicability" ma:displayName="Geographic Applicability" ma:fieldId="{3c981bd8-ab5b-47fd-91ab-b7684c0f405b}" ma:taxonomyMulti="true" ma:sspId="9cc9f4e4-efc4-4954-9a3a-92fa8d4fa5d0" ma:termSetId="d4205efd-bf5c-4aee-a8ac-d84b5a7eb933" ma:anchorId="00000000-0000-0000-0000-000000000000" ma:open="true" ma:isKeyword="false">
      <xsd:complexType>
        <xsd:sequence>
          <xsd:element ref="pc:Terms" minOccurs="0" maxOccurs="1"/>
        </xsd:sequence>
      </xsd:complexType>
    </xsd:element>
    <xsd:element name="b4187e12891e46deb4d240a4b28bdb90" ma:index="54" nillable="true" ma:taxonomy="true" ma:internalName="b4187e12891e46deb4d240a4b28bdb90" ma:taxonomyFieldName="ContentLanguage" ma:displayName="Content Language" ma:readOnly="false" ma:fieldId="{b4187e12-891e-46de-b4d2-40a4b28bdb90}" ma:taxonomyMulti="true" ma:sspId="9cc9f4e4-efc4-4954-9a3a-92fa8d4fa5d0" ma:termSetId="de7f4a9f-9315-4ba0-93d7-d7d3ca1129ab" ma:anchorId="00000000-0000-0000-0000-000000000000" ma:open="true" ma:isKeyword="false">
      <xsd:complexType>
        <xsd:sequence>
          <xsd:element ref="pc:Terms" minOccurs="0" maxOccurs="1"/>
        </xsd:sequence>
      </xsd:complexType>
    </xsd:element>
    <xsd:element name="m33678f12b5049c39a1c696686f3f70e" ma:index="55" nillable="true" ma:taxonomy="true" ma:internalName="m33678f12b5049c39a1c696686f3f70e" ma:taxonomyFieldName="EYIssues" ma:displayName="Solutions" ma:fieldId="{633678f1-2b50-49c3-9a1c-696686f3f70e}" ma:taxonomyMulti="true" ma:sspId="9cc9f4e4-efc4-4954-9a3a-92fa8d4fa5d0" ma:termSetId="239b5997-633a-4b4b-9814-25ca4115df09" ma:anchorId="00000000-0000-0000-0000-000000000000" ma:open="false" ma:isKeyword="false">
      <xsd:complexType>
        <xsd:sequence>
          <xsd:element ref="pc:Terms" minOccurs="0" maxOccurs="1"/>
        </xsd:sequence>
      </xsd:complexType>
    </xsd:element>
    <xsd:element name="i8aa7114bb7641bd86d3a4ccb4853306" ma:index="56" nillable="true" ma:taxonomy="true" ma:internalName="i8aa7114bb7641bd86d3a4ccb4853306" ma:taxonomyFieldName="EYMarketSegment" ma:displayName="Market Segment" ma:fieldId="{28aa7114-bb76-41bd-86d3-a4ccb4853306}" ma:taxonomyMulti="true" ma:sspId="9cc9f4e4-efc4-4954-9a3a-92fa8d4fa5d0" ma:termSetId="32a424d6-4e64-4b6e-858a-4c0b995c8a2e" ma:anchorId="00000000-0000-0000-0000-000000000000" ma:open="false" ma:isKeyword="false">
      <xsd:complexType>
        <xsd:sequence>
          <xsd:element ref="pc:Terms" minOccurs="0" maxOccurs="1"/>
        </xsd:sequence>
      </xsd:complexType>
    </xsd:element>
    <xsd:element name="m36b233319544d999b8f04858985d3e8" ma:index="57" nillable="true" ma:taxonomy="true" ma:internalName="m36b233319544d999b8f04858985d3e8" ma:taxonomyFieldName="EYTargetAudience" ma:displayName="Target Audience" ma:fieldId="{636b2333-1954-4d99-9b8f-04858985d3e8}" ma:taxonomyMulti="true" ma:sspId="9cc9f4e4-efc4-4954-9a3a-92fa8d4fa5d0" ma:termSetId="246796d0-1317-4a0f-adb0-812a08744b49" ma:anchorId="00000000-0000-0000-0000-000000000000" ma:open="false" ma:isKeyword="false">
      <xsd:complexType>
        <xsd:sequence>
          <xsd:element ref="pc:Terms" minOccurs="0" maxOccurs="1"/>
        </xsd:sequence>
      </xsd:complexType>
    </xsd:element>
    <xsd:element name="e0e024ccac5240e69ae9c38a41bfa7a5" ma:index="58" ma:taxonomy="true" ma:internalName="e0e024ccac5240e69ae9c38a41bfa7a5" ma:taxonomyFieldName="Sector" ma:displayName="Sector" ma:default="" ma:fieldId="{e0e024cc-ac52-40e6-9ae9-c38a41bfa7a5}" ma:taxonomyMulti="true" ma:sspId="9cc9f4e4-efc4-4954-9a3a-92fa8d4fa5d0" ma:termSetId="a2f97da7-e69b-4e00-a045-c556c68352c3" ma:anchorId="00000000-0000-0000-0000-000000000000" ma:open="false" ma:isKeyword="false">
      <xsd:complexType>
        <xsd:sequence>
          <xsd:element ref="pc:Terms" minOccurs="0" maxOccurs="1"/>
        </xsd:sequence>
      </xsd:complexType>
    </xsd:element>
    <xsd:element name="TaxKeywordTaxHTField" ma:index="59" nillable="true" ma:taxonomy="true" ma:internalName="TaxKeywordTaxHTField" ma:taxonomyFieldName="TaxKeyword" ma:displayName="Enterprise Keywords" ma:fieldId="{23f27201-bee3-471e-b2e7-b64fd8b7ca38}" ma:taxonomyMulti="true" ma:sspId="00000000-0000-0000-0000-000000000000" ma:termSetId="00000000-0000-0000-0000-000000000000" ma:anchorId="00000000-0000-0000-0000-000000000000" ma:open="true" ma:isKeyword="true">
      <xsd:complexType>
        <xsd:sequence>
          <xsd:element ref="pc:Terms" minOccurs="0" maxOccurs="1"/>
        </xsd:sequence>
      </xsd:complexType>
    </xsd:element>
    <xsd:element name="dc12c0fcbaa8400483ae8258ed61b8c8" ma:index="60" nillable="true" ma:taxonomy="true" ma:internalName="dc12c0fcbaa8400483ae8258ed61b8c8" ma:taxonomyFieldName="EYCommunitySpecificTerms" ma:displayName="Community Specific Terms" ma:fieldId="{dc12c0fc-baa8-4004-83ae-8258ed61b8c8}" ma:taxonomyMulti="true" ma:sspId="9cc9f4e4-efc4-4954-9a3a-92fa8d4fa5d0" ma:termSetId="279c7b15-ecb7-44cd-a7ab-eeea417286fd" ma:anchorId="00000000-0000-0000-0000-000000000000" ma:open="false" ma:isKeyword="false">
      <xsd:complexType>
        <xsd:sequence>
          <xsd:element ref="pc:Terms" minOccurs="0" maxOccurs="1"/>
        </xsd:sequence>
      </xsd:complexType>
    </xsd:element>
    <xsd:element name="n1dab9d6d8664732849b7aaffb48fb18" ma:index="61" nillable="true" ma:taxonomy="true" ma:internalName="n1dab9d6d8664732849b7aaffb48fb18" ma:taxonomyFieldName="MethodName" ma:displayName="Method Name" ma:fieldId="{71dab9d6-d866-4732-849b-7aaffb48fb18}" ma:taxonomyMulti="true" ma:sspId="9cc9f4e4-efc4-4954-9a3a-92fa8d4fa5d0" ma:termSetId="ff854fd0-0285-4ae1-98db-1727847a79ad" ma:anchorId="00000000-0000-0000-0000-000000000000" ma:open="false" ma:isKeyword="false">
      <xsd:complexType>
        <xsd:sequence>
          <xsd:element ref="pc:Terms" minOccurs="0" maxOccurs="1"/>
        </xsd:sequence>
      </xsd:complexType>
    </xsd:element>
    <xsd:element name="jb27e7913892463ea3962391e5e5bf6b" ma:index="62" nillable="true" ma:taxonomy="true" ma:internalName="jb27e7913892463ea3962391e5e5bf6b" ma:taxonomyFieldName="MethodWorkProduct" ma:displayName="Method Work Product" ma:fieldId="{3b27e791-3892-463e-a396-2391e5e5bf6b}" ma:taxonomyMulti="true" ma:sspId="9cc9f4e4-efc4-4954-9a3a-92fa8d4fa5d0" ma:termSetId="5045ebf6-bf91-4ba5-9f35-a166421a658c" ma:anchorId="00000000-0000-0000-0000-000000000000" ma:open="false" ma:isKeyword="false">
      <xsd:complexType>
        <xsd:sequence>
          <xsd:element ref="pc:Terms" minOccurs="0" maxOccurs="1"/>
        </xsd:sequence>
      </xsd:complexType>
    </xsd:element>
    <xsd:element name="f4bd10f74d714a839685405af33c451c" ma:index="63" nillable="true" ma:taxonomy="true" ma:internalName="f4bd10f74d714a839685405af33c451c" ma:taxonomyFieldName="EYKEndorsedBy" ma:displayName="Endorsed By" ma:default="" ma:fieldId="{f4bd10f7-4d71-4a83-9685-405af33c451c}" ma:taxonomyMulti="true" ma:sspId="9cc9f4e4-efc4-4954-9a3a-92fa8d4fa5d0" ma:termSetId="a17caa84-b9d1-4098-a3de-cadb1307e722" ma:anchorId="00000000-0000-0000-0000-000000000000" ma:open="false" ma:isKeyword="false">
      <xsd:complexType>
        <xsd:sequence>
          <xsd:element ref="pc:Terms" minOccurs="0" maxOccurs="1"/>
        </xsd:sequence>
      </xsd:complexType>
    </xsd:element>
    <xsd:element name="a17f02f1284541ecaf0310cd291db4a5" ma:index="64" nillable="true" ma:taxonomy="true" ma:internalName="a17f02f1284541ecaf0310cd291db4a5" ma:taxonomyFieldName="EYKKnowledgeDomainOwner" ma:displayName="Knowledge Domain Owner" ma:fieldId="{a17f02f1-2845-41ec-af03-10cd291db4a5}" ma:sspId="9cc9f4e4-efc4-4954-9a3a-92fa8d4fa5d0" ma:termSetId="f135dbd5-70a4-496e-bfae-75b7cb045959" ma:anchorId="00000000-0000-0000-0000-000000000000" ma:open="true" ma:isKeyword="false">
      <xsd:complexType>
        <xsd:sequence>
          <xsd:element ref="pc:Terms" minOccurs="0" maxOccurs="1"/>
        </xsd:sequence>
      </xsd:complexType>
    </xsd:element>
    <xsd:element name="c94e7723a71c45f09f50228010d0fe70" ma:index="65" nillable="true" ma:taxonomy="true" ma:internalName="c94e7723a71c45f09f50228010d0fe70" ma:taxonomyFieldName="EYKRelatedKnowledgeDomain" ma:displayName="Related Knowledge Domain" ma:fieldId="{c94e7723-a71c-45f0-9f50-228010d0fe70}" ma:taxonomyMulti="true" ma:sspId="9cc9f4e4-efc4-4954-9a3a-92fa8d4fa5d0" ma:termSetId="f135dbd5-70a4-496e-bfae-75b7cb045959" ma:anchorId="00000000-0000-0000-0000-000000000000" ma:open="true" ma:isKeyword="false">
      <xsd:complexType>
        <xsd:sequence>
          <xsd:element ref="pc:Terms" minOccurs="0" maxOccurs="1"/>
        </xsd:sequence>
      </xsd:complexType>
    </xsd:element>
    <xsd:element name="EYKRequestId" ma:index="66" nillable="true" ma:displayName="Request ID" ma:hidden="true" ma:internalName="EYKRequestId" ma:readOnly="false">
      <xsd:simpleType>
        <xsd:restriction base="dms:Text">
          <xsd:maxLength value="255"/>
        </xsd:restriction>
      </xsd:simpleType>
    </xsd:element>
    <xsd:element name="EngagementNumber" ma:index="75" nillable="true" ma:displayName="Engagement Number" ma:internalName="EngagementNumber">
      <xsd:simpleType>
        <xsd:restriction base="dms:Note"/>
      </xsd:simpleType>
    </xsd:element>
    <xsd:element name="EYKOpportunityID" ma:index="78" nillable="true" ma:displayName="Opportunity ID" ma:internalName="EYKOpportunityID">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7b9490a-6539-4b3d-a00d-85d1ae6c4bae" elementFormDefault="qualified">
    <xsd:import namespace="http://schemas.microsoft.com/office/2006/documentManagement/types"/>
    <xsd:import namespace="http://schemas.microsoft.com/office/infopath/2007/PartnerControls"/>
    <xsd:element name="EYMajorPubDate" ma:index="3" nillable="true" ma:displayName="Major Publication Date" ma:format="DateOnly" ma:internalName="EYMajorPub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9adbeff-1f70-49b0-bb78-230e8a3e1da5" elementFormDefault="qualified">
    <xsd:import namespace="http://schemas.microsoft.com/office/2006/documentManagement/types"/>
    <xsd:import namespace="http://schemas.microsoft.com/office/infopath/2007/PartnerControls"/>
    <xsd:element name="EYKArchiveHistoryLog" ma:index="32" nillable="true" ma:displayName="Archive History Log" ma:internalName="EYKArchiveHistoryLog">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a90dc45-3ec7-4dfc-acec-d508650260fe" elementFormDefault="qualified">
    <xsd:import namespace="http://schemas.microsoft.com/office/2006/documentManagement/types"/>
    <xsd:import namespace="http://schemas.microsoft.com/office/infopath/2007/PartnerControls"/>
    <xsd:element name="EYKIsStubRecord" ma:index="35" nillable="true" ma:displayName="Is Stub Record" ma:internalName="EYKIsStubRecord">
      <xsd:simpleType>
        <xsd:restriction base="dms:Boolean"/>
      </xsd:simpleType>
    </xsd:element>
    <xsd:element name="EYKStubRecordURL" ma:index="37" nillable="true" ma:displayName="Stub Record URL" ma:internalName="EYKStubRecordURL">
      <xsd:simpleType>
        <xsd:restriction base="dms:Note"/>
      </xsd:simpleType>
    </xsd:element>
    <xsd:element name="EYKComments" ma:index="38" nillable="true" ma:displayName="Comments" ma:description="This is for users to be able to include a note to themselves that this document might require special handling." ma:hidden="true" ma:internalName="EYKComments">
      <xsd:simpleType>
        <xsd:restriction base="dms:Note"/>
      </xsd:simpleType>
    </xsd:element>
    <xsd:element name="_dlc_DocIdUrl" ma:index="42"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a8483d08fb074d6289c5ef76ab4c8396" ma:index="67" nillable="true" ma:taxonomy="true" ma:internalName="a8483d08fb074d6289c5ef76ab4c8396" ma:taxonomyFieldName="EYKStubRecordType" ma:displayName="Stub Record Type" ma:indexed="true" ma:fieldId="{a8483d08-fb07-4d62-89c5-ef76ab4c8396}" ma:sspId="9cc9f4e4-efc4-4954-9a3a-92fa8d4fa5d0" ma:termSetId="54f64295-64ed-4036-b208-c76be4d842c5" ma:anchorId="00000000-0000-0000-0000-000000000000" ma:open="true" ma:isKeyword="false">
      <xsd:complexType>
        <xsd:sequence>
          <xsd:element ref="pc:Terms" minOccurs="0" maxOccurs="1"/>
        </xsd:sequence>
      </xsd:complexType>
    </xsd:element>
    <xsd:element name="_dlc_DocId" ma:index="68" nillable="true" ma:displayName="Document ID Value" ma:description="The value of the document ID assigned to this item." ma:internalName="_dlc_DocId" ma:readOnly="true">
      <xsd:simpleType>
        <xsd:restriction base="dms:Text"/>
      </xsd:simpleType>
    </xsd:element>
    <xsd:element name="_dlc_DocIdPersistId" ma:index="69" nillable="true" ma:displayName="Persist ID" ma:description="Keep ID on add." ma:hidden="true" ma:internalName="_dlc_DocIdPersistId" ma:readOnly="true">
      <xsd:simpleType>
        <xsd:restriction base="dms:Boolean"/>
      </xsd:simpleType>
    </xsd:element>
    <xsd:element name="EYKIsValidContact" ma:index="70" nillable="true" ma:displayName="Is Invalid Contact" ma:default="0" ma:internalName="EYKIsValidContact" ma:readOnly="false">
      <xsd:simpleType>
        <xsd:restriction base="dms:Boolean"/>
      </xsd:simpleType>
    </xsd:element>
    <xsd:element name="EYKIsValidAuthors" ma:index="71" nillable="true" ma:displayName="Is Invalid Authors" ma:default="0" ma:internalName="EYKIsValidAuthors" ma:readOnly="false">
      <xsd:simpleType>
        <xsd:restriction base="dms:Boolean"/>
      </xsd:simpleType>
    </xsd:element>
    <xsd:element name="EYKDateArchived" ma:index="72" nillable="true" ma:displayName="Date Archived" ma:description="EYKDateArchived" ma:format="DateOnly" ma:hidden="true" ma:internalName="EYKDateArchived">
      <xsd:simpleType>
        <xsd:restriction base="dms:DateTime"/>
      </xsd:simpleType>
    </xsd:element>
    <xsd:element name="EYKDSBID" ma:index="73" nillable="true" ma:displayName="DSB ID" ma:internalName="EYKDSBID">
      <xsd:simpleType>
        <xsd:restriction base="dms:Text">
          <xsd:maxLength value="255"/>
        </xsd:restriction>
      </xsd:simpleType>
    </xsd:element>
    <xsd:element name="EYKHarvestCycleID" ma:index="74" nillable="true" ma:displayName="Harvest Cycle ID" ma:internalName="EYKHarvestCycleID">
      <xsd:simpleType>
        <xsd:restriction base="dms:Text">
          <xsd:maxLength value="255"/>
        </xsd:restriction>
      </xsd:simpleType>
    </xsd:element>
    <xsd:element name="ma3fe9d163a54e01b9fa3fb657a8eeac" ma:index="76" nillable="true" ma:taxonomy="true" ma:internalName="ma3fe9d163a54e01b9fa3fb657a8eeac" ma:taxonomyFieldName="EYKBusinessTriggers" ma:displayName="Buyer" ma:fieldId="{6a3fe9d1-63a5-4e01-b9fa-3fb657a8eeac}" ma:taxonomyMulti="true" ma:sspId="9cc9f4e4-efc4-4954-9a3a-92fa8d4fa5d0" ma:termSetId="6a3fe9d1-36a5-4e01-b9fa-3fb657a8eeac" ma:anchorId="00000000-0000-0000-0000-000000000000" ma:open="true" ma:isKeyword="false">
      <xsd:complexType>
        <xsd:sequence>
          <xsd:element ref="pc:Terms" minOccurs="0" maxOccurs="1"/>
        </xsd:sequence>
      </xsd:complexType>
    </xsd:element>
    <xsd:element name="EYKOriginalSourceData" ma:index="79" nillable="true" ma:displayName="Original Source Data" ma:internalName="EYKOriginalSourceData">
      <xsd:simpleType>
        <xsd:restriction base="dms:Note">
          <xsd:maxLength value="255"/>
        </xsd:restriction>
      </xsd:simpleType>
    </xsd:element>
    <xsd:element name="EYKAssociatedEngagements" ma:index="80" nillable="true" ma:displayName="Associated Engagements" ma:internalName="EYKAssociatedEngagements">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3" ma:displayName="Content Type"/>
        <xsd:element ref="dc:title" maxOccurs="1" ma:index="0"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p:properties xmlns:p="http://schemas.microsoft.com/office/2006/metadata/properties" xmlns:xsi="http://www.w3.org/2001/XMLSchema-instance" xmlns:pc="http://schemas.microsoft.com/office/infopath/2007/PartnerControls">
  <documentManagement>
    <m36b233319544d999b8f04858985d3e8 xmlns="35818088-e62d-4edf-bbb6-409430aef268">
      <Terms xmlns="http://schemas.microsoft.com/office/infopath/2007/PartnerControls"/>
    </m36b233319544d999b8f04858985d3e8>
    <EYAbstract xmlns="35818088-e62d-4edf-bbb6-409430aef268">This document is a client example that practitioners can use as reference material in line with the Change Experience Method approach and considerations. 
___________
Important Note: Please be advised that this document is part of EY’s Global Change Experience method development and it should be used in this context and subject to recommendations, considerations and limitations contained therein. For more information, please contact your regional leader named below and refer to the current method publication at the following link: https://go.ey.com/ChangeExperienceMethod. You may also consider contacting the Global Methods Development team directly. 
Key contacts:
Natalie Johnson - CE Global &amp; EMEIA Lead
Nancy Ngou - CE APAC Lead
Michelle Kerr - CE Americas Lead</EYAbstract>
    <EYExtranetPublication xmlns="35818088-e62d-4edf-bbb6-409430aef268">false</EYExtranetPublication>
    <EYKArchiveHistoryLog xmlns="19adbeff-1f70-49b0-bb78-230e8a3e1da5" xsi:nil="true"/>
    <EYMajorPubDate xmlns="f7b9490a-6539-4b3d-a00d-85d1ae6c4bae">2023-04-09T22:00:00+00:00</EYMajorPubDate>
    <EYEYOnly xmlns="35818088-e62d-4edf-bbb6-409430aef268">true</EYEYOnly>
    <m33678f12b5049c39a1c696686f3f70e xmlns="35818088-e62d-4edf-bbb6-409430aef268">
      <Terms xmlns="http://schemas.microsoft.com/office/infopath/2007/PartnerControls"/>
    </m33678f12b5049c39a1c696686f3f70e>
    <k8128b1c45734e36a24fce652bc7ffb7 xmlns="35818088-e62d-4edf-bbb6-409430aef268">
      <Terms xmlns="http://schemas.microsoft.com/office/infopath/2007/PartnerControls">
        <TermInfo xmlns="http://schemas.microsoft.com/office/infopath/2007/PartnerControls">
          <TermName xmlns="http://schemas.microsoft.com/office/infopath/2007/PartnerControls">PAS - Change Management</TermName>
          <TermId xmlns="http://schemas.microsoft.com/office/infopath/2007/PartnerControls">27583046-375b-4af8-a199-383e991347ea</TermId>
        </TermInfo>
        <TermInfo xmlns="http://schemas.microsoft.com/office/infopath/2007/PartnerControls">
          <TermName xmlns="http://schemas.microsoft.com/office/infopath/2007/PartnerControls">Change Management - PAS</TermName>
          <TermId xmlns="http://schemas.microsoft.com/office/infopath/2007/PartnerControls">6f4e9cda-1f08-4c8f-8c0f-0f62ea823c8f</TermId>
        </TermInfo>
      </Terms>
    </k8128b1c45734e36a24fce652bc7ffb7>
    <e0e024ccac5240e69ae9c38a41bfa7a5 xmlns="35818088-e62d-4edf-bbb6-409430aef268">
      <Terms xmlns="http://schemas.microsoft.com/office/infopath/2007/PartnerControls">
        <TermInfo xmlns="http://schemas.microsoft.com/office/infopath/2007/PartnerControls">
          <TermName xmlns="http://schemas.microsoft.com/office/infopath/2007/PartnerControls">All Sectors</TermName>
          <TermId xmlns="http://schemas.microsoft.com/office/infopath/2007/PartnerControls">32600395-49d1-4199-adb5-3693fcec9e59</TermId>
        </TermInfo>
      </Terms>
    </e0e024ccac5240e69ae9c38a41bfa7a5>
    <EYCopyright xmlns="35818088-e62d-4edf-bbb6-409430aef268" xsi:nil="true"/>
    <TaxCatchAll xmlns="35818088-e62d-4edf-bbb6-409430aef268">
      <Value>67</Value>
      <Value>897</Value>
      <Value>9</Value>
      <Value>926</Value>
      <Value>331</Value>
      <Value>281</Value>
      <Value>498</Value>
      <Value>497</Value>
      <Value>17</Value>
    </TaxCatchAll>
    <b4187e12891e46deb4d240a4b28bdb90 xmlns="35818088-e62d-4edf-bbb6-409430aef268">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556a818d-2fa5-4ece-a7c0-2ca1d2dc5c77</TermId>
        </TermInfo>
      </Terms>
    </b4187e12891e46deb4d240a4b28bdb90>
    <EngagementNumber xmlns="35818088-e62d-4edf-bbb6-409430aef268" xsi:nil="true"/>
    <EYScoreNo xmlns="35818088-e62d-4edf-bbb6-409430aef268" xsi:nil="true"/>
    <EYRelatedItems xmlns="35818088-e62d-4edf-bbb6-409430aef268" xsi:nil="true"/>
    <i8aa7114bb7641bd86d3a4ccb4853306 xmlns="35818088-e62d-4edf-bbb6-409430aef268">
      <Terms xmlns="http://schemas.microsoft.com/office/infopath/2007/PartnerControls"/>
    </i8aa7114bb7641bd86d3a4ccb4853306>
    <EYEYAuthors xmlns="35818088-e62d-4edf-bbb6-409430aef268">
      <UserInfo>
        <DisplayName>i:0#.w|uk\a85153</DisplayName>
        <AccountId>186774</AccountId>
        <AccountType/>
      </UserInfo>
      <UserInfo>
        <DisplayName>i:0#.w|jpn\nancy.ngou2</DisplayName>
        <AccountId>287</AccountId>
        <AccountType/>
      </UserInfo>
      <UserInfo>
        <DisplayName>i:0#.w|us\bw881zx</DisplayName>
        <AccountId>139880</AccountId>
        <AccountType/>
      </UserInfo>
    </EYEYAuthors>
    <EYContact xmlns="35818088-e62d-4edf-bbb6-409430aef268">
      <UserInfo>
        <DisplayName>Natalie Johnson</DisplayName>
        <AccountId>186774</AccountId>
        <AccountType/>
      </UserInfo>
    </EYContact>
    <jc981bd8ab5b47fd91abb7684c0f405b xmlns="35818088-e62d-4edf-bbb6-409430aef268">
      <Terms xmlns="http://schemas.microsoft.com/office/infopath/2007/PartnerControls">
        <TermInfo xmlns="http://schemas.microsoft.com/office/infopath/2007/PartnerControls">
          <TermName xmlns="http://schemas.microsoft.com/office/infopath/2007/PartnerControls">Global</TermName>
          <TermId xmlns="http://schemas.microsoft.com/office/infopath/2007/PartnerControls">500f1427-2ec5-408e-9c7e-c7ecab3f14e9</TermId>
        </TermInfo>
      </Terms>
    </jc981bd8ab5b47fd91abb7684c0f405b>
    <TaxKeywordTaxHTField xmlns="35818088-e62d-4edf-bbb6-409430aef268">
      <Terms xmlns="http://schemas.microsoft.com/office/infopath/2007/PartnerControls">
        <TermInfo xmlns="http://schemas.microsoft.com/office/infopath/2007/PartnerControls">
          <TermName xmlns="http://schemas.microsoft.com/office/infopath/2007/PartnerControls">change</TermName>
          <TermId xmlns="http://schemas.microsoft.com/office/infopath/2007/PartnerControls">6e9ef5c4-c48d-4ce0-8845-7dfe4aabea1c</TermId>
        </TermInfo>
        <TermInfo xmlns="http://schemas.microsoft.com/office/infopath/2007/PartnerControls">
          <TermName xmlns="http://schemas.microsoft.com/office/infopath/2007/PartnerControls">strategy</TermName>
          <TermId xmlns="http://schemas.microsoft.com/office/infopath/2007/PartnerControls">00000000-0000-0000-0000-000000000000</TermId>
        </TermInfo>
      </Terms>
    </TaxKeywordTaxHTField>
    <dc12c0fcbaa8400483ae8258ed61b8c8 xmlns="35818088-e62d-4edf-bbb6-409430aef268">
      <Terms xmlns="http://schemas.microsoft.com/office/infopath/2007/PartnerControls"/>
    </dc12c0fcbaa8400483ae8258ed61b8c8>
    <Classification_x0020_Status xmlns="35818088-e62d-4edf-bbb6-409430aef268" xsi:nil="true"/>
    <i14ea8bbd518495ea0e20ac1ad18c527 xmlns="35818088-e62d-4edf-bbb6-409430aef268">
      <Terms xmlns="http://schemas.microsoft.com/office/infopath/2007/PartnerControls">
        <TermInfo xmlns="http://schemas.microsoft.com/office/infopath/2007/PartnerControls">
          <TermName xmlns="http://schemas.microsoft.com/office/infopath/2007/PartnerControls">Global Methods</TermName>
          <TermId xmlns="http://schemas.microsoft.com/office/infopath/2007/PartnerControls">f638adf7-917f-4089-aaa6-b4baed8f8496</TermId>
        </TermInfo>
      </Terms>
    </i14ea8bbd518495ea0e20ac1ad18c527>
    <EYKNoOfDownloads xmlns="35818088-e62d-4edf-bbb6-409430aef268">4</EYKNoOfDownloads>
    <EYKNoOfViews xmlns="35818088-e62d-4edf-bbb6-409430aef268">14</EYKNoOfViews>
    <EYKOriginalSourceData xmlns="ba90dc45-3ec7-4dfc-acec-d508650260fe" xsi:nil="true"/>
    <EYKShelfLife xmlns="35818088-e62d-4edf-bbb6-409430aef268">18</EYKShelfLife>
    <f4bd10f74d714a839685405af33c451c xmlns="35818088-e62d-4edf-bbb6-409430aef268">
      <Terms xmlns="http://schemas.microsoft.com/office/infopath/2007/PartnerControls"/>
    </f4bd10f74d714a839685405af33c451c>
    <EYKAssociatedEngagements xmlns="ba90dc45-3ec7-4dfc-acec-d508650260fe" xsi:nil="true"/>
    <n1dab9d6d8664732849b7aaffb48fb18 xmlns="35818088-e62d-4edf-bbb6-409430aef268">
      <Terms xmlns="http://schemas.microsoft.com/office/infopath/2007/PartnerControls"/>
    </n1dab9d6d8664732849b7aaffb48fb18>
    <EYKComments xmlns="ba90dc45-3ec7-4dfc-acec-d508650260fe" xsi:nil="true"/>
    <EYKRequestId xmlns="35818088-e62d-4edf-bbb6-409430aef268">VA0324-RY9SJ</EYKRequestId>
    <EYShareHideFromSearch xmlns="35818088-e62d-4edf-bbb6-409430aef268">false</EYShareHideFromSearch>
    <EYKEndorseHistoryLog xmlns="35818088-e62d-4edf-bbb6-409430aef268" xsi:nil="true"/>
    <EYKLastReviewDate xmlns="35818088-e62d-4edf-bbb6-409430aef268">2023-03-23T23:00:00+00:00</EYKLastReviewDate>
    <ExternalSource xmlns="35818088-e62d-4edf-bbb6-409430aef268" xsi:nil="true"/>
    <EYKIsValidAuthors xmlns="ba90dc45-3ec7-4dfc-acec-d508650260fe">false</EYKIsValidAuthors>
    <EYKDSBID xmlns="ba90dc45-3ec7-4dfc-acec-d508650260fe" xsi:nil="true"/>
    <jb27e7913892463ea3962391e5e5bf6b xmlns="35818088-e62d-4edf-bbb6-409430aef268">
      <Terms xmlns="http://schemas.microsoft.com/office/infopath/2007/PartnerControls"/>
    </jb27e7913892463ea3962391e5e5bf6b>
    <c94e7723a71c45f09f50228010d0fe70 xmlns="35818088-e62d-4edf-bbb6-409430aef268">
      <Terms xmlns="http://schemas.microsoft.com/office/infopath/2007/PartnerControls"/>
    </c94e7723a71c45f09f50228010d0fe70>
    <EYKIsStubRecord xmlns="ba90dc45-3ec7-4dfc-acec-d508650260fe">false</EYKIsStubRecord>
    <EYKIsValidContact xmlns="ba90dc45-3ec7-4dfc-acec-d508650260fe">false</EYKIsValidContact>
    <EYKStubRecordURL xmlns="ba90dc45-3ec7-4dfc-acec-d508650260fe" xsi:nil="true"/>
    <a17f02f1284541ecaf0310cd291db4a5 xmlns="35818088-e62d-4edf-bbb6-409430aef268">
      <Terms xmlns="http://schemas.microsoft.com/office/infopath/2007/PartnerControls">
        <TermInfo xmlns="http://schemas.microsoft.com/office/infopath/2007/PartnerControls">
          <TermName xmlns="http://schemas.microsoft.com/office/infopath/2007/PartnerControls">Global Methods</TermName>
          <TermId xmlns="http://schemas.microsoft.com/office/infopath/2007/PartnerControls">5461ac65-32aa-46f7-b6b5-c47082f3fec1</TermId>
        </TermInfo>
      </Terms>
    </a17f02f1284541ecaf0310cd291db4a5>
    <EYKEndorsement xmlns="35818088-e62d-4edf-bbb6-409430aef268" xsi:nil="true"/>
    <EYKHarvestCycleID xmlns="ba90dc45-3ec7-4dfc-acec-d508650260fe" xsi:nil="true"/>
    <EYKOpportunityID xmlns="35818088-e62d-4edf-bbb6-409430aef268" xsi:nil="true"/>
    <ma3fe9d163a54e01b9fa3fb657a8eeac xmlns="ba90dc45-3ec7-4dfc-acec-d508650260fe">
      <Terms xmlns="http://schemas.microsoft.com/office/infopath/2007/PartnerControls"/>
    </ma3fe9d163a54e01b9fa3fb657a8eeac>
    <a8483d08fb074d6289c5ef76ab4c8396 xmlns="ba90dc45-3ec7-4dfc-acec-d508650260fe">
      <Terms xmlns="http://schemas.microsoft.com/office/infopath/2007/PartnerControls"/>
    </a8483d08fb074d6289c5ef76ab4c8396>
    <EYKDateArchived xmlns="ba90dc45-3ec7-4dfc-acec-d508650260fe" xsi:nil="true"/>
    <_dlc_DocId xmlns="ba90dc45-3ec7-4dfc-acec-d508650260fe">FKVYTZ57RF4K-1759553496-16394</_dlc_DocId>
    <_dlc_DocIdUrl xmlns="ba90dc45-3ec7-4dfc-acec-d508650260fe">
      <Url>https://sharecontent.ey.net/cms/SvcDelivEnablers1/_layouts/15/DocIdRedir.aspx?ID=FKVYTZ57RF4K-1759553496-16394</Url>
      <Description>FKVYTZ57RF4K-1759553496-16394</Description>
    </_dlc_DocIdUrl>
  </documentManagement>
</p:properties>
</file>

<file path=customXml/itemProps1.xml><?xml version="1.0" encoding="utf-8"?>
<ds:datastoreItem xmlns:ds="http://schemas.openxmlformats.org/officeDocument/2006/customXml" ds:itemID="{2692A956-C363-4891-84BD-4AFF04438A5F}">
  <ds:schemaRefs>
    <ds:schemaRef ds:uri="http://schemas.microsoft.com/sharepoint/events"/>
  </ds:schemaRefs>
</ds:datastoreItem>
</file>

<file path=customXml/itemProps2.xml><?xml version="1.0" encoding="utf-8"?>
<ds:datastoreItem xmlns:ds="http://schemas.openxmlformats.org/officeDocument/2006/customXml" ds:itemID="{73CD189C-0BD6-47F5-8CD4-E94D4FD0FE1E}">
  <ds:schemaRefs>
    <ds:schemaRef ds:uri="http://schemas.microsoft.com/sharepoint/v3/contenttype/forms"/>
  </ds:schemaRefs>
</ds:datastoreItem>
</file>

<file path=customXml/itemProps3.xml><?xml version="1.0" encoding="utf-8"?>
<ds:datastoreItem xmlns:ds="http://schemas.openxmlformats.org/officeDocument/2006/customXml" ds:itemID="{A572BDE5-F51A-4279-824A-F41673DBA437}">
  <ds:schemaRefs>
    <ds:schemaRef ds:uri="Microsoft.SharePoint.Taxonomy.ContentTypeSync"/>
  </ds:schemaRefs>
</ds:datastoreItem>
</file>

<file path=customXml/itemProps4.xml><?xml version="1.0" encoding="utf-8"?>
<ds:datastoreItem xmlns:ds="http://schemas.openxmlformats.org/officeDocument/2006/customXml" ds:itemID="{B3D82FE5-5461-4038-85C1-86F64F833C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818088-e62d-4edf-bbb6-409430aef268"/>
    <ds:schemaRef ds:uri="f7b9490a-6539-4b3d-a00d-85d1ae6c4bae"/>
    <ds:schemaRef ds:uri="19adbeff-1f70-49b0-bb78-230e8a3e1da5"/>
    <ds:schemaRef ds:uri="ba90dc45-3ec7-4dfc-acec-d508650260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CB2F1DD0-2005-4B9B-8381-7711BCF17FAA}">
  <ds:schemaRefs>
    <ds:schemaRef ds:uri="http://schemas.microsoft.com/office/2006/metadata/properties"/>
    <ds:schemaRef ds:uri="http://schemas.microsoft.com/office/infopath/2007/PartnerControls"/>
    <ds:schemaRef ds:uri="35818088-e62d-4edf-bbb6-409430aef268"/>
    <ds:schemaRef ds:uri="19adbeff-1f70-49b0-bb78-230e8a3e1da5"/>
    <ds:schemaRef ds:uri="f7b9490a-6539-4b3d-a00d-85d1ae6c4bae"/>
    <ds:schemaRef ds:uri="ba90dc45-3ec7-4dfc-acec-d508650260f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1004</Words>
  <Application>Microsoft Office PowerPoint</Application>
  <PresentationFormat>Widescreen</PresentationFormat>
  <Paragraphs>178</Paragraphs>
  <Slides>22</Slides>
  <Notes>11</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EYInterstate Light</vt:lpstr>
      <vt:lpstr>Georgia</vt:lpstr>
      <vt:lpstr>Interstate</vt:lpstr>
      <vt:lpstr>Interstate Light</vt:lpstr>
      <vt:lpstr>Söhne</vt:lpstr>
      <vt:lpstr>office theme</vt:lpstr>
      <vt:lpstr>PowerPoint Presentation</vt:lpstr>
      <vt:lpstr>PowerPoint Presentation</vt:lpstr>
      <vt:lpstr>Demystifying AI: Concepts &amp; Applications</vt:lpstr>
      <vt:lpstr>Artificial Intelligence: Unlocking Human-like Intelligence.</vt:lpstr>
      <vt:lpstr>Exploring Key Domains of AI</vt:lpstr>
      <vt:lpstr>Navigating the AI continuum</vt:lpstr>
      <vt:lpstr>Navigating the AI continuum: Image Classification using ANNs</vt:lpstr>
      <vt:lpstr>Navigating the AI continuum</vt:lpstr>
      <vt:lpstr>Evolution of Neural Networks: From Discriminative to Generative Models</vt:lpstr>
      <vt:lpstr>Generative AI: Transforming Creativity and Beyond</vt:lpstr>
      <vt:lpstr>The Art of Creation:  An Introduction to Generative AI</vt:lpstr>
      <vt:lpstr>Generative AI for Everyone: Empowering Daily Creativity</vt:lpstr>
      <vt:lpstr>Generative AI Models: A Multifaceted Spectrum</vt:lpstr>
      <vt:lpstr>Generative AI Models: Transformers</vt:lpstr>
      <vt:lpstr>Large Language Models as Generative Powerhouses</vt:lpstr>
      <vt:lpstr>LLMs Parameters: Navigating the Temperature Spectrum</vt:lpstr>
      <vt:lpstr>Setting the Benchmark: State-of-the-Art LLMs</vt:lpstr>
      <vt:lpstr>Building LLM based applications with ready-to-use components</vt:lpstr>
      <vt:lpstr>Enough Talking, Let’s Code!</vt:lpstr>
      <vt:lpstr>Thank you for your attention!</vt:lpstr>
      <vt:lpstr>Generative AI in Action: Code Conversion</vt:lpstr>
      <vt:lpstr>Generative AI in Action: FiscaBot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EY Your Work View - Master Deck</dc:title>
  <dc:creator/>
  <cp:keywords>strategy; change</cp:keywords>
  <cp:lastModifiedBy/>
  <cp:revision>16</cp:revision>
  <dcterms:created xsi:type="dcterms:W3CDTF">2023-03-29T08:22:09Z</dcterms:created>
  <dcterms:modified xsi:type="dcterms:W3CDTF">2024-02-24T18:05:21Z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0x010100826318CDA76982469C2C3CD2CD5847410200FE50EC723BBB4EE093E11CAD7ADFFF7A0023C01E477931E8418E24AD7395A90A97</vt:lpwstr>
  </property>
  <property fmtid="{D5CDD505-2E9C-101B-9397-08002B2CF9AE}" pid="3" name="TaxKeyword">
    <vt:lpwstr>331;#strategy|47901122-cbb1-49f8-831a-e24bbe3ffabb;#897;#change|6e9ef5c4-c48d-4ce0-8845-7dfe4aabea1c</vt:lpwstr>
  </property>
  <property fmtid="{D5CDD505-2E9C-101B-9397-08002B2CF9AE}" pid="4" name="EYKEndorsedBy">
    <vt:lpwstr/>
  </property>
  <property fmtid="{D5CDD505-2E9C-101B-9397-08002B2CF9AE}" pid="5" name="_dlc_policyId">
    <vt:lpwstr>/Lists/ContentRequests/Submission</vt:lpwstr>
  </property>
  <property fmtid="{D5CDD505-2E9C-101B-9397-08002B2CF9AE}" pid="6" name="EYKStubRecordType">
    <vt:lpwstr/>
  </property>
  <property fmtid="{D5CDD505-2E9C-101B-9397-08002B2CF9AE}" pid="7" name="EYKKnowledgeDomainOwner">
    <vt:lpwstr>281;#Global Methods|5461ac65-32aa-46f7-b6b5-c47082f3fec1</vt:lpwstr>
  </property>
  <property fmtid="{D5CDD505-2E9C-101B-9397-08002B2CF9AE}" pid="8" name="MediaServiceImageTags">
    <vt:lpwstr/>
  </property>
  <property fmtid="{D5CDD505-2E9C-101B-9397-08002B2CF9AE}" pid="9" name="EYTargetAudience">
    <vt:lpwstr/>
  </property>
  <property fmtid="{D5CDD505-2E9C-101B-9397-08002B2CF9AE}" pid="10" name="ContentLanguage">
    <vt:lpwstr>9;#English|556a818d-2fa5-4ece-a7c0-2ca1d2dc5c77</vt:lpwstr>
  </property>
  <property fmtid="{D5CDD505-2E9C-101B-9397-08002B2CF9AE}" pid="11" name="ServiceLineFunction">
    <vt:lpwstr>498;#PAS - Change Management|27583046-375b-4af8-a199-383e991347ea;#497;#Change Management - PAS|6f4e9cda-1f08-4c8f-8c0f-0f62ea823c8f</vt:lpwstr>
  </property>
  <property fmtid="{D5CDD505-2E9C-101B-9397-08002B2CF9AE}" pid="12" name="MethodWorkProduct">
    <vt:lpwstr/>
  </property>
  <property fmtid="{D5CDD505-2E9C-101B-9397-08002B2CF9AE}" pid="13" name="EYContentType">
    <vt:lpwstr>926;#Global Methods|f638adf7-917f-4089-aaa6-b4baed8f8496</vt:lpwstr>
  </property>
  <property fmtid="{D5CDD505-2E9C-101B-9397-08002B2CF9AE}" pid="14" name="_docset_NoMedatataSyncRequired">
    <vt:lpwstr>False</vt:lpwstr>
  </property>
  <property fmtid="{D5CDD505-2E9C-101B-9397-08002B2CF9AE}" pid="15" name="EYKRelatedKnowledgeDomain">
    <vt:lpwstr/>
  </property>
  <property fmtid="{D5CDD505-2E9C-101B-9397-08002B2CF9AE}" pid="16" name="GeographicApplicability">
    <vt:lpwstr>17;#Global|500f1427-2ec5-408e-9c7e-c7ecab3f14e9</vt:lpwstr>
  </property>
  <property fmtid="{D5CDD505-2E9C-101B-9397-08002B2CF9AE}" pid="17" name="Sector">
    <vt:lpwstr>67;#All Sectors|32600395-49d1-4199-adb5-3693fcec9e59</vt:lpwstr>
  </property>
  <property fmtid="{D5CDD505-2E9C-101B-9397-08002B2CF9AE}" pid="18" name="EYCommunitySpecificTerms">
    <vt:lpwstr/>
  </property>
  <property fmtid="{D5CDD505-2E9C-101B-9397-08002B2CF9AE}" pid="19" name="EYMarketSegment">
    <vt:lpwstr/>
  </property>
  <property fmtid="{D5CDD505-2E9C-101B-9397-08002B2CF9AE}" pid="20" name="EYIssues">
    <vt:lpwstr/>
  </property>
  <property fmtid="{D5CDD505-2E9C-101B-9397-08002B2CF9AE}" pid="21" name="MethodName">
    <vt:lpwstr/>
  </property>
  <property fmtid="{D5CDD505-2E9C-101B-9397-08002B2CF9AE}" pid="22" name="CMS_G360Acct">
    <vt:lpwstr/>
  </property>
  <property fmtid="{D5CDD505-2E9C-101B-9397-08002B2CF9AE}" pid="23" name="ItemRetentionFormula">
    <vt:lpwstr>&lt;formula id="Microsoft.Office.RecordsManagement.PolicyFeatures.Expiration.Formula.BuiltIn"&gt;&lt;number&gt;30&lt;/number&gt;&lt;property&gt;Created&lt;/property&gt;&lt;propertyId&gt;8c06beca-0777-48f7-91c7-6da68bc07b69&lt;/propertyId&gt;&lt;period&gt;days&lt;/period&gt;&lt;/formula&gt;</vt:lpwstr>
  </property>
  <property fmtid="{D5CDD505-2E9C-101B-9397-08002B2CF9AE}" pid="24" name="EYKBusinessTriggers">
    <vt:lpwstr/>
  </property>
  <property fmtid="{D5CDD505-2E9C-101B-9397-08002B2CF9AE}" pid="25" name="_dlc_DocIdItemGuid">
    <vt:lpwstr>ee7a72e3-dc57-4135-8263-b9e49d6188df</vt:lpwstr>
  </property>
  <property fmtid="{D5CDD505-2E9C-101B-9397-08002B2CF9AE}" pid="26" name="CMS_BusinessApprover">
    <vt:lpwstr/>
  </property>
  <property fmtid="{D5CDD505-2E9C-101B-9397-08002B2CF9AE}" pid="27" name="Order">
    <vt:r8>74896100</vt:r8>
  </property>
  <property fmtid="{D5CDD505-2E9C-101B-9397-08002B2CF9AE}" pid="28" name="o1e0c63e97884154a2358007ee440fb9">
    <vt:lpwstr/>
  </property>
  <property fmtid="{D5CDD505-2E9C-101B-9397-08002B2CF9AE}" pid="29" name="xd_ProgID">
    <vt:lpwstr/>
  </property>
  <property fmtid="{D5CDD505-2E9C-101B-9397-08002B2CF9AE}" pid="30" name="EYKEngagementLifeCycle">
    <vt:lpwstr/>
  </property>
  <property fmtid="{D5CDD505-2E9C-101B-9397-08002B2CF9AE}" pid="31" name="EYPolicyScope">
    <vt:lpwstr/>
  </property>
  <property fmtid="{D5CDD505-2E9C-101B-9397-08002B2CF9AE}" pid="32" name="EYPolicyEnablerType">
    <vt:lpwstr/>
  </property>
  <property fmtid="{D5CDD505-2E9C-101B-9397-08002B2CF9AE}" pid="33" name="TemplateUrl">
    <vt:lpwstr/>
  </property>
  <property fmtid="{D5CDD505-2E9C-101B-9397-08002B2CF9AE}" pid="34" name="EYRelatedToThisPolicy">
    <vt:lpwstr/>
  </property>
  <property fmtid="{D5CDD505-2E9C-101B-9397-08002B2CF9AE}" pid="35" name="kd174ad1ba2c40be8bc55586c5552a31">
    <vt:lpwstr/>
  </property>
  <property fmtid="{D5CDD505-2E9C-101B-9397-08002B2CF9AE}" pid="36" name="e3dc88ec9e8b45adafc193f1d32b9f3c">
    <vt:lpwstr/>
  </property>
  <property fmtid="{D5CDD505-2E9C-101B-9397-08002B2CF9AE}" pid="37" name="EYKTopic">
    <vt:lpwstr/>
  </property>
  <property fmtid="{D5CDD505-2E9C-101B-9397-08002B2CF9AE}" pid="38" name="EYPolicyRevisionComments">
    <vt:lpwstr/>
  </property>
  <property fmtid="{D5CDD505-2E9C-101B-9397-08002B2CF9AE}" pid="39" name="id556ad9631149da92451ef1ccf6d528">
    <vt:lpwstr/>
  </property>
  <property fmtid="{D5CDD505-2E9C-101B-9397-08002B2CF9AE}" pid="40" name="EYRelatedToOtherPolicies">
    <vt:lpwstr/>
  </property>
  <property fmtid="{D5CDD505-2E9C-101B-9397-08002B2CF9AE}" pid="41" name="WppReportDate">
    <vt:lpwstr/>
  </property>
  <property fmtid="{D5CDD505-2E9C-101B-9397-08002B2CF9AE}" pid="42" name="WppReportVersion">
    <vt:lpwstr>Version 1.0</vt:lpwstr>
  </property>
  <property fmtid="{D5CDD505-2E9C-101B-9397-08002B2CF9AE}" pid="43" name="WppReportDraft">
    <vt:lpwstr>(Draft)</vt:lpwstr>
  </property>
  <property fmtid="{D5CDD505-2E9C-101B-9397-08002B2CF9AE}" pid="44" name="WppReportCurrencySymbol">
    <vt:lpwstr>€</vt:lpwstr>
  </property>
  <property fmtid="{D5CDD505-2E9C-101B-9397-08002B2CF9AE}" pid="45" name="WppReportDashboardTitleText">
    <vt:lpwstr>Dashboard</vt:lpwstr>
  </property>
  <property fmtid="{D5CDD505-2E9C-101B-9397-08002B2CF9AE}" pid="46" name="WppReportShortPageNumberFormat">
    <vt:lpwstr>Page &lt;#&gt;</vt:lpwstr>
  </property>
  <property fmtid="{D5CDD505-2E9C-101B-9397-08002B2CF9AE}" pid="47" name="WppReportLongPageNumberFormat">
    <vt:lpwstr>Page &lt;#&gt; of &lt;PageCount&gt;</vt:lpwstr>
  </property>
  <property fmtid="{D5CDD505-2E9C-101B-9397-08002B2CF9AE}" pid="48" name="WppReportTocTitleText">
    <vt:lpwstr>Table of contents</vt:lpwstr>
  </property>
  <property fmtid="{D5CDD505-2E9C-101B-9397-08002B2CF9AE}" pid="49" name="WppReportIsTocUpdateRecommended">
    <vt:bool>true</vt:bool>
  </property>
  <property fmtid="{D5CDD505-2E9C-101B-9397-08002B2CF9AE}" pid="50" name="WppReportPropertiesLastWrittenToDocument">
    <vt:filetime>2024-02-24T17:03:55Z</vt:filetime>
  </property>
</Properties>
</file>